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rbZCXxGHZG5yBVNikx5TtJw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4DEB47-7C7E-448E-97E5-B5ED3EE10185}">
  <a:tblStyle styleId="{DF4DEB47-7C7E-448E-97E5-B5ED3EE1018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72b798a7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e72b798a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72b798a75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e72b798a7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72b798a75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e72b798a7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13" name="Google Shape;13;p17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14" name="Google Shape;14;p17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17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18" name="Google Shape;18;p17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7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7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6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25" name="Google Shape;25;p18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" sz="72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7200" u="none" cap="none" strike="noStrike">
              <a:solidFill>
                <a:srgbClr val="A5B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" name="Google Shape;27;p18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28" name="Google Shape;28;p18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8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41" name="Google Shape;41;p18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8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20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" name="Google Shape;56;p20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57" name="Google Shape;57;p20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0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0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20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71" name="Google Shape;71;p20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0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0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0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0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0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0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0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0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1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" name="Google Shape;88;p21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89" name="Google Shape;89;p21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21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03" name="Google Shape;103;p21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2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25" name="Google Shape;125;p2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22"/>
          <p:cNvGrpSpPr/>
          <p:nvPr/>
        </p:nvGrpSpPr>
        <p:grpSpPr>
          <a:xfrm rot="-5400000">
            <a:off x="7256368" y="-405554"/>
            <a:ext cx="1043197" cy="2732065"/>
            <a:chOff x="7556500" y="3806825"/>
            <a:chExt cx="838313" cy="2195488"/>
          </a:xfrm>
        </p:grpSpPr>
        <p:sp>
          <p:nvSpPr>
            <p:cNvPr id="134" name="Google Shape;134;p2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2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146" name="Google Shape;146;p2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150" name="Google Shape;150;p2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166" name="Google Shape;166;p23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23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76" name="Google Shape;176;p23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2" name="Google Shape;192;p24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93" name="Google Shape;193;p24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4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12" name="Google Shape;212;p24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A5B0F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Arial"/>
              <a:buChar char="▹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Arial"/>
              <a:buChar char="￭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Arial"/>
              <a:buChar char="⬝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nacoesunidas.org/pos2015/agenda2030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11" Type="http://schemas.openxmlformats.org/officeDocument/2006/relationships/image" Target="../media/image9.png"/><Relationship Id="rId10" Type="http://schemas.openxmlformats.org/officeDocument/2006/relationships/image" Target="../media/image5.png"/><Relationship Id="rId9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"/>
          <p:cNvSpPr txBox="1"/>
          <p:nvPr/>
        </p:nvSpPr>
        <p:spPr>
          <a:xfrm>
            <a:off x="1183175" y="564675"/>
            <a:ext cx="50034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152325" y="1098076"/>
            <a:ext cx="50034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ESPAÇO DIVERSIDADE</a:t>
            </a:r>
            <a:r>
              <a:rPr b="1" i="0" lang="en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"/>
          <p:cNvCxnSpPr/>
          <p:nvPr/>
        </p:nvCxnSpPr>
        <p:spPr>
          <a:xfrm>
            <a:off x="1278312" y="786024"/>
            <a:ext cx="5427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3" name="Google Shape;2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0825" y="3568125"/>
            <a:ext cx="1223099" cy="1223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1"/>
          <p:cNvCxnSpPr/>
          <p:nvPr/>
        </p:nvCxnSpPr>
        <p:spPr>
          <a:xfrm>
            <a:off x="7344625" y="3634875"/>
            <a:ext cx="0" cy="1089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5" name="Google Shape;245;p1"/>
          <p:cNvPicPr preferRelativeResize="0"/>
          <p:nvPr/>
        </p:nvPicPr>
        <p:blipFill rotWithShape="1">
          <a:blip r:embed="rId4">
            <a:alphaModFix/>
          </a:blip>
          <a:srcRect b="-100000" l="3929" r="-3930" t="100000"/>
          <a:stretch/>
        </p:blipFill>
        <p:spPr>
          <a:xfrm>
            <a:off x="1035513" y="1986975"/>
            <a:ext cx="681037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/>
          <p:nvPr>
            <p:ph type="title"/>
          </p:nvPr>
        </p:nvSpPr>
        <p:spPr>
          <a:xfrm>
            <a:off x="360600" y="418475"/>
            <a:ext cx="497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SUPLETIVO </a:t>
            </a:r>
            <a:br>
              <a:rPr b="1" lang="en"/>
            </a:br>
            <a:r>
              <a:rPr b="1" lang="en"/>
              <a:t>ESPAÇO DIVERSIDADE</a:t>
            </a:r>
            <a:endParaRPr b="1"/>
          </a:p>
        </p:txBody>
      </p:sp>
      <p:sp>
        <p:nvSpPr>
          <p:cNvPr id="317" name="Google Shape;317;p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10"/>
          <p:cNvSpPr txBox="1"/>
          <p:nvPr>
            <p:ph idx="1" type="body"/>
          </p:nvPr>
        </p:nvSpPr>
        <p:spPr>
          <a:xfrm>
            <a:off x="457200" y="1593625"/>
            <a:ext cx="2124900" cy="2581200"/>
          </a:xfrm>
          <a:prstGeom prst="rect">
            <a:avLst/>
          </a:prstGeom>
          <a:solidFill>
            <a:srgbClr val="A5B0F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FUNCIONA?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Através dos profissionais certificados e qualificados do </a:t>
            </a: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Projeta Ensino</a:t>
            </a: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apoio psicopedagógico da </a:t>
            </a: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Universidade Anhembi Morumbi</a:t>
            </a: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fornecer educação de qualidade às alunas e alunos LGBTQI+  em situação de vulnerabilidade.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0"/>
          <p:cNvSpPr txBox="1"/>
          <p:nvPr>
            <p:ph idx="1" type="body"/>
          </p:nvPr>
        </p:nvSpPr>
        <p:spPr>
          <a:xfrm>
            <a:off x="3000425" y="1617000"/>
            <a:ext cx="23334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latin typeface="Arial"/>
                <a:ea typeface="Arial"/>
                <a:cs typeface="Arial"/>
                <a:sym typeface="Arial"/>
              </a:rPr>
              <a:t>ODS 4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Concordância com os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objetivos de desenvolvimento sustentável da  ONU.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“Assegurar a educação inclusiva, equitativa e de qualidade, e promover oportunidades de aprendizagem ao longo da vida para todos.”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5252125" y="0"/>
            <a:ext cx="4035000" cy="416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5200" y="2104700"/>
            <a:ext cx="3038800" cy="3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/>
          <p:nvPr>
            <p:ph type="title"/>
          </p:nvPr>
        </p:nvSpPr>
        <p:spPr>
          <a:xfrm>
            <a:off x="360600" y="723275"/>
            <a:ext cx="4868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INSTITUIÇÕES PARCEIRAS DA  ESPAÇO URBANO</a:t>
            </a:r>
            <a:endParaRPr b="1"/>
          </a:p>
        </p:txBody>
      </p:sp>
      <p:sp>
        <p:nvSpPr>
          <p:cNvPr id="327" name="Google Shape;327;p1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8" name="Google Shape;3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8624" y="2820506"/>
            <a:ext cx="1713576" cy="42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433" y="1925325"/>
            <a:ext cx="1389878" cy="53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429" y="3778960"/>
            <a:ext cx="1628431" cy="440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7643" y="2820508"/>
            <a:ext cx="1301440" cy="53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71356" y="2022421"/>
            <a:ext cx="1713574" cy="440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3973" y="3659450"/>
            <a:ext cx="680002" cy="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0667" y="2057836"/>
            <a:ext cx="992395" cy="53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8650" y="2563075"/>
            <a:ext cx="1139465" cy="113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49975" y="3658700"/>
            <a:ext cx="1855526" cy="5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/>
          <p:nvPr/>
        </p:nvSpPr>
        <p:spPr>
          <a:xfrm>
            <a:off x="457200" y="1672300"/>
            <a:ext cx="2565600" cy="226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PARCERIAS E RECURSOS FINANCEIROS PARA MANTER O PROJETO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 possibilidade de ampliar o alcance do supletivo para mais beneficiados e beneficiadas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 txBox="1"/>
          <p:nvPr>
            <p:ph type="title"/>
          </p:nvPr>
        </p:nvSpPr>
        <p:spPr>
          <a:xfrm>
            <a:off x="381175" y="5107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O QUE PRECISAMOS?</a:t>
            </a:r>
            <a:endParaRPr b="1" sz="2400"/>
          </a:p>
        </p:txBody>
      </p:sp>
      <p:sp>
        <p:nvSpPr>
          <p:cNvPr id="343" name="Google Shape;343;p1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13"/>
          <p:cNvSpPr txBox="1"/>
          <p:nvPr/>
        </p:nvSpPr>
        <p:spPr>
          <a:xfrm>
            <a:off x="3605400" y="1618000"/>
            <a:ext cx="20622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POSSIBILIDADES DE INVESTIMENTO </a:t>
            </a:r>
            <a:endParaRPr b="1" i="0" sz="12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Pessoa física e/ou jurídica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Parceria com empresas 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72b798a75_0_0"/>
          <p:cNvSpPr txBox="1"/>
          <p:nvPr>
            <p:ph type="title"/>
          </p:nvPr>
        </p:nvSpPr>
        <p:spPr>
          <a:xfrm>
            <a:off x="381175" y="5107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Investimentos</a:t>
            </a:r>
            <a:endParaRPr b="1" sz="2400"/>
          </a:p>
        </p:txBody>
      </p:sp>
      <p:sp>
        <p:nvSpPr>
          <p:cNvPr id="350" name="Google Shape;350;ge72b798a75_0_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51" name="Google Shape;351;ge72b798a75_0_0"/>
          <p:cNvGraphicFramePr/>
          <p:nvPr/>
        </p:nvGraphicFramePr>
        <p:xfrm>
          <a:off x="534600" y="159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{DF4DEB47-7C7E-448E-97E5-B5ED3EE10185}</a:tableStyleId>
              </a:tblPr>
              <a:tblGrid>
                <a:gridCol w="3035775"/>
                <a:gridCol w="1480875"/>
              </a:tblGrid>
              <a:tr h="3874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Turma 10 alunas (2 x na semana 2 educadores)</a:t>
                      </a:r>
                      <a:endParaRPr sz="13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351:0:0"/>
                      </a:ext>
                    </a:extLst>
                  </a:tcPr>
                </a:tc>
                <a:tc hMerge="1"/>
              </a:tr>
              <a:tr h="387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TOTAL 12 MESES ENSINO MÉDIO:</a:t>
                      </a:r>
                      <a:endParaRPr b="1" sz="10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extLst>
                      <a:ext uri="http://customooxmlschemas.google.com/">
                        <go:slidesCustomData xmlns:go="http://customooxmlschemas.google.com/" cellId="351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R$ 43.769,60</a:t>
                      </a:r>
                      <a:endParaRPr sz="1000"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extLst>
                      <a:ext uri="http://customooxmlschemas.google.com/">
                        <go:slidesCustomData xmlns:go="http://customooxmlschemas.google.com/" cellId="351:1:1"/>
                      </a:ext>
                    </a:extLst>
                  </a:tcPr>
                </a:tc>
              </a:tr>
              <a:tr h="387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TOTAL POR ALUNA:</a:t>
                      </a:r>
                      <a:endParaRPr sz="1000"/>
                    </a:p>
                  </a:txBody>
                  <a:tcPr marT="19050" marB="19050" marR="28575" marL="28575" anchor="b">
                    <a:extLst>
                      <a:ext uri="http://customooxmlschemas.google.com/">
                        <go:slidesCustomData xmlns:go="http://customooxmlschemas.google.com/" cellId="351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R$ 4.376,96</a:t>
                      </a:r>
                      <a:endParaRPr sz="1000"/>
                    </a:p>
                  </a:txBody>
                  <a:tcPr marT="19050" marB="19050" marR="28575" marL="28575" anchor="b">
                    <a:extLst>
                      <a:ext uri="http://customooxmlschemas.google.com/">
                        <go:slidesCustomData xmlns:go="http://customooxmlschemas.google.com/" cellId="351:2:1"/>
                      </a:ext>
                    </a:extLst>
                  </a:tcPr>
                </a:tc>
              </a:tr>
              <a:tr h="387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TOTAL MENSAL POR ALUNA:</a:t>
                      </a:r>
                      <a:endParaRPr sz="1000"/>
                    </a:p>
                  </a:txBody>
                  <a:tcPr marT="19050" marB="19050" marR="28575" marL="28575" anchor="b">
                    <a:extLst>
                      <a:ext uri="http://customooxmlschemas.google.com/">
                        <go:slidesCustomData xmlns:go="http://customooxmlschemas.google.com/" cellId="351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R$ 437,70</a:t>
                      </a:r>
                      <a:endParaRPr sz="1000"/>
                    </a:p>
                  </a:txBody>
                  <a:tcPr marT="19050" marB="19050" marR="28575" marL="28575" anchor="b">
                    <a:extLst>
                      <a:ext uri="http://customooxmlschemas.google.com/">
                        <go:slidesCustomData xmlns:go="http://customooxmlschemas.google.com/" cellId="351:3:1"/>
                      </a:ext>
                    </a:extLs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 txBox="1"/>
          <p:nvPr>
            <p:ph type="title"/>
          </p:nvPr>
        </p:nvSpPr>
        <p:spPr>
          <a:xfrm>
            <a:off x="457200" y="891775"/>
            <a:ext cx="2097600" cy="857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CUSTOS FIXOS</a:t>
            </a:r>
            <a:endParaRPr b="1"/>
          </a:p>
        </p:txBody>
      </p:sp>
      <p:sp>
        <p:nvSpPr>
          <p:cNvPr id="357" name="Google Shape;357;p14"/>
          <p:cNvSpPr txBox="1"/>
          <p:nvPr>
            <p:ph idx="1" type="body"/>
          </p:nvPr>
        </p:nvSpPr>
        <p:spPr>
          <a:xfrm>
            <a:off x="216850" y="1869775"/>
            <a:ext cx="26952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Equipe pedagógica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Material didático e escolar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Matricula para Certificação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Particular  (Aprovado pelo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 MEC)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/>
          </a:p>
        </p:txBody>
      </p:sp>
      <p:sp>
        <p:nvSpPr>
          <p:cNvPr id="358" name="Google Shape;358;p14"/>
          <p:cNvSpPr txBox="1"/>
          <p:nvPr>
            <p:ph idx="3" type="body"/>
          </p:nvPr>
        </p:nvSpPr>
        <p:spPr>
          <a:xfrm>
            <a:off x="2845150" y="1869778"/>
            <a:ext cx="27417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" sz="1100">
                <a:solidFill>
                  <a:schemeClr val="dk1"/>
                </a:solidFill>
              </a:rPr>
              <a:t>Estructura Tecnologica </a:t>
            </a:r>
            <a:endParaRPr sz="11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" sz="1100">
                <a:solidFill>
                  <a:schemeClr val="dk1"/>
                </a:solidFill>
              </a:rPr>
              <a:t>        Aulas Presenciais: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" sz="1100">
                <a:solidFill>
                  <a:schemeClr val="dk1"/>
                </a:solidFill>
              </a:rPr>
              <a:t>         Transporte 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        Manutenção do espaço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100">
                <a:solidFill>
                  <a:schemeClr val="dk1"/>
                </a:solidFill>
              </a:rPr>
              <a:t>         Alimentação </a:t>
            </a:r>
            <a:br>
              <a:rPr lang="en" sz="11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359" name="Google Shape;359;p1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14"/>
          <p:cNvSpPr txBox="1"/>
          <p:nvPr>
            <p:ph type="title"/>
          </p:nvPr>
        </p:nvSpPr>
        <p:spPr>
          <a:xfrm>
            <a:off x="3110250" y="891775"/>
            <a:ext cx="2476500" cy="857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CUSTOS VARIÁVEIS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/>
          <p:nvPr>
            <p:ph idx="4294967295" type="ctrTitle"/>
          </p:nvPr>
        </p:nvSpPr>
        <p:spPr>
          <a:xfrm>
            <a:off x="452375" y="440450"/>
            <a:ext cx="4863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Arial"/>
              <a:buNone/>
            </a:pPr>
            <a:r>
              <a:rPr b="1" i="0" lang="en" sz="54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endParaRPr b="1" i="0" sz="5400" u="none" cap="none" strike="noStrike">
              <a:solidFill>
                <a:srgbClr val="A5B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5"/>
          <p:cNvSpPr txBox="1"/>
          <p:nvPr>
            <p:ph idx="4294967295" type="subTitle"/>
          </p:nvPr>
        </p:nvSpPr>
        <p:spPr>
          <a:xfrm>
            <a:off x="500675" y="1857875"/>
            <a:ext cx="4863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Dúvidas?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5"/>
          <p:cNvSpPr txBox="1"/>
          <p:nvPr>
            <p:ph idx="4294967295" type="body"/>
          </p:nvPr>
        </p:nvSpPr>
        <p:spPr>
          <a:xfrm>
            <a:off x="528575" y="2235800"/>
            <a:ext cx="38622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400"/>
              <a:t>Você também pode nos encontrar nas nossas redes sociais: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68" name="Google Shape;368;p1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9" name="Google Shape;3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025" y="3081775"/>
            <a:ext cx="272026" cy="27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025" y="3903046"/>
            <a:ext cx="272026" cy="27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025" y="4326275"/>
            <a:ext cx="272025" cy="2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8025" y="3486095"/>
            <a:ext cx="272026" cy="28465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5"/>
          <p:cNvSpPr txBox="1"/>
          <p:nvPr>
            <p:ph idx="4294967295" type="body"/>
          </p:nvPr>
        </p:nvSpPr>
        <p:spPr>
          <a:xfrm>
            <a:off x="975450" y="2999250"/>
            <a:ext cx="27054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200"/>
              <a:t>projetaensino@espacourbano.org.br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</p:txBody>
      </p:sp>
      <p:sp>
        <p:nvSpPr>
          <p:cNvPr id="374" name="Google Shape;374;p15"/>
          <p:cNvSpPr txBox="1"/>
          <p:nvPr>
            <p:ph idx="4294967295" type="body"/>
          </p:nvPr>
        </p:nvSpPr>
        <p:spPr>
          <a:xfrm>
            <a:off x="975450" y="3409900"/>
            <a:ext cx="18255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200"/>
              <a:t>@projetaensino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</p:txBody>
      </p:sp>
      <p:sp>
        <p:nvSpPr>
          <p:cNvPr id="375" name="Google Shape;375;p15"/>
          <p:cNvSpPr txBox="1"/>
          <p:nvPr>
            <p:ph idx="4294967295" type="body"/>
          </p:nvPr>
        </p:nvSpPr>
        <p:spPr>
          <a:xfrm>
            <a:off x="975450" y="4243725"/>
            <a:ext cx="3099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100"/>
              <a:t>https://www.facebook.com/projetaensino/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</p:txBody>
      </p:sp>
      <p:sp>
        <p:nvSpPr>
          <p:cNvPr id="376" name="Google Shape;376;p15"/>
          <p:cNvSpPr txBox="1"/>
          <p:nvPr>
            <p:ph idx="4294967295" type="body"/>
          </p:nvPr>
        </p:nvSpPr>
        <p:spPr>
          <a:xfrm>
            <a:off x="1015100" y="3813612"/>
            <a:ext cx="1825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200"/>
              <a:t>(11) 94363-5545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2"/>
          <p:cNvSpPr txBox="1"/>
          <p:nvPr/>
        </p:nvSpPr>
        <p:spPr>
          <a:xfrm>
            <a:off x="2554575" y="1229700"/>
            <a:ext cx="2132700" cy="630300"/>
          </a:xfrm>
          <a:prstGeom prst="rect">
            <a:avLst/>
          </a:prstGeom>
          <a:solidFill>
            <a:srgbClr val="A5B0F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QUEM </a:t>
            </a:r>
            <a:endParaRPr b="0" i="0" sz="4800" u="none" cap="none" strike="noStrike">
              <a:solidFill>
                <a:srgbClr val="A5B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2546897" y="1779393"/>
            <a:ext cx="5402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rPr>
              <a:t>SOMOS. </a:t>
            </a:r>
            <a:endParaRPr b="0" i="0" sz="4800" u="none" cap="none" strike="noStrike">
              <a:solidFill>
                <a:srgbClr val="A5B0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"/>
          <p:cNvSpPr txBox="1"/>
          <p:nvPr/>
        </p:nvSpPr>
        <p:spPr>
          <a:xfrm>
            <a:off x="2546897" y="2344043"/>
            <a:ext cx="54021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3"/>
          <p:cNvSpPr txBox="1"/>
          <p:nvPr/>
        </p:nvSpPr>
        <p:spPr>
          <a:xfrm>
            <a:off x="436900" y="1099400"/>
            <a:ext cx="3297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A5B0FE"/>
                </a:solidFill>
                <a:latin typeface="Arial"/>
                <a:ea typeface="Arial"/>
                <a:cs typeface="Arial"/>
                <a:sym typeface="Arial"/>
              </a:rPr>
              <a:t>ONG</a:t>
            </a:r>
            <a:endParaRPr b="0" i="0" sz="6000" u="none" cap="none" strike="noStrike">
              <a:solidFill>
                <a:srgbClr val="A5B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"/>
          <p:cNvSpPr txBox="1"/>
          <p:nvPr/>
        </p:nvSpPr>
        <p:spPr>
          <a:xfrm>
            <a:off x="493900" y="1897925"/>
            <a:ext cx="3470100" cy="31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ESPAÇO URBANO</a:t>
            </a:r>
            <a:endParaRPr b="0" i="0" sz="18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" sz="1800" u="none" cap="none" strike="noStrike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Somos especialistas no desenvolvimento e execução de  projetos multidisciplinares nas áreas ambiental, educacional, social e voluntariado corporativo.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4233050" y="-49525"/>
            <a:ext cx="4910700" cy="52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7780" y="1148425"/>
            <a:ext cx="4420133" cy="254020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"/>
          <p:cNvSpPr/>
          <p:nvPr/>
        </p:nvSpPr>
        <p:spPr>
          <a:xfrm>
            <a:off x="4233050" y="-49525"/>
            <a:ext cx="4910700" cy="52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"/>
          <p:cNvPicPr preferRelativeResize="0"/>
          <p:nvPr/>
        </p:nvPicPr>
        <p:blipFill rotWithShape="1">
          <a:blip r:embed="rId3">
            <a:alphaModFix/>
          </a:blip>
          <a:srcRect b="0" l="-540" r="538" t="0"/>
          <a:stretch/>
        </p:blipFill>
        <p:spPr>
          <a:xfrm>
            <a:off x="76325" y="261420"/>
            <a:ext cx="8991350" cy="505765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4"/>
          <p:cNvSpPr txBox="1"/>
          <p:nvPr/>
        </p:nvSpPr>
        <p:spPr>
          <a:xfrm>
            <a:off x="234850" y="548650"/>
            <a:ext cx="6521700" cy="18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EQUIPE  ESPAÇO URBANO</a:t>
            </a:r>
            <a:endParaRPr b="0" i="1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5"/>
          <p:cNvSpPr/>
          <p:nvPr/>
        </p:nvSpPr>
        <p:spPr>
          <a:xfrm>
            <a:off x="4233050" y="-49525"/>
            <a:ext cx="4910700" cy="520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0" y="35555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"/>
          <p:cNvSpPr/>
          <p:nvPr/>
        </p:nvSpPr>
        <p:spPr>
          <a:xfrm>
            <a:off x="-22450" y="4518700"/>
            <a:ext cx="9188400" cy="93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O PROJETA</a:t>
            </a:r>
            <a:endParaRPr b="1"/>
          </a:p>
        </p:txBody>
      </p:sp>
      <p:sp>
        <p:nvSpPr>
          <p:cNvPr id="284" name="Google Shape;284;p7"/>
          <p:cNvSpPr txBox="1"/>
          <p:nvPr/>
        </p:nvSpPr>
        <p:spPr>
          <a:xfrm>
            <a:off x="457200" y="1593625"/>
            <a:ext cx="1656300" cy="2769000"/>
          </a:xfrm>
          <a:prstGeom prst="rect">
            <a:avLst/>
          </a:prstGeom>
          <a:solidFill>
            <a:srgbClr val="A5B0F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QUEM SOMOS?</a:t>
            </a:r>
            <a:endParaRPr b="1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Equipe 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multidisciplinar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se constituiu a partir do mútuo anseio pela construção de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processo de aprendizagem 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inovador, inclusivo e funcional 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 mais variados contextos.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2316575" y="1441350"/>
            <a:ext cx="1585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BRAÇO EDUCACIONAL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ONG Espaço Urbano.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2316575" y="2257400"/>
            <a:ext cx="1585200" cy="2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Missão </a:t>
            </a:r>
            <a:endParaRPr b="1" i="0" sz="1400" u="none" cap="none" strike="noStrike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 educação que atinja  aqueles que não se adaptaram ao processo escolar tradicional a fim de projetar melhores perspectivas de futuro.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4139600" y="1441350"/>
            <a:ext cx="1735200" cy="29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O que fazemos?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ntermediamos os processos educacionais nos diversos níveis de ensino para alunos em defasagem, com  aulas particulares, acompanhamento escolar, ensino supletivo, e também orientação pré-vestibular.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/>
          <p:nvPr>
            <p:ph type="title"/>
          </p:nvPr>
        </p:nvSpPr>
        <p:spPr>
          <a:xfrm>
            <a:off x="360600" y="418475"/>
            <a:ext cx="547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SUPLETIVO </a:t>
            </a:r>
            <a:br>
              <a:rPr b="1" lang="en"/>
            </a:br>
            <a:r>
              <a:rPr b="1" lang="en"/>
              <a:t>ESPAÇO DIVERSIDADE</a:t>
            </a:r>
            <a:endParaRPr b="1"/>
          </a:p>
        </p:txBody>
      </p:sp>
      <p:sp>
        <p:nvSpPr>
          <p:cNvPr id="293" name="Google Shape;293;p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9"/>
          <p:cNvSpPr txBox="1"/>
          <p:nvPr>
            <p:ph idx="1" type="body"/>
          </p:nvPr>
        </p:nvSpPr>
        <p:spPr>
          <a:xfrm>
            <a:off x="457200" y="1593625"/>
            <a:ext cx="1656300" cy="2601000"/>
          </a:xfrm>
          <a:prstGeom prst="rect">
            <a:avLst/>
          </a:prstGeom>
          <a:solidFill>
            <a:srgbClr val="A5B0F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latin typeface="Arial"/>
                <a:ea typeface="Arial"/>
                <a:cs typeface="Arial"/>
                <a:sym typeface="Arial"/>
              </a:rPr>
              <a:t> O QUE É?</a:t>
            </a:r>
            <a:br>
              <a:rPr b="1" lang="en" sz="1400">
                <a:latin typeface="Arial"/>
                <a:ea typeface="Arial"/>
                <a:cs typeface="Arial"/>
                <a:sym typeface="Arial"/>
              </a:rPr>
            </a:b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Adequação curricular/escolar </a:t>
            </a: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(certificação)</a:t>
            </a:r>
            <a:r>
              <a:rPr lang="en" sz="1300">
                <a:solidFill>
                  <a:schemeClr val="dk1"/>
                </a:solidFill>
              </a:rPr>
              <a:t> para o público LGBTQIA+ </a:t>
            </a: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maiores de 16 anos </a:t>
            </a:r>
            <a:r>
              <a:rPr lang="en" sz="1300">
                <a:solidFill>
                  <a:schemeClr val="dk1"/>
                </a:solidFill>
              </a:rPr>
              <a:t>que não completaram o Ensino Médio (EM).</a:t>
            </a:r>
            <a:endParaRPr sz="1200"/>
          </a:p>
        </p:txBody>
      </p:sp>
      <p:sp>
        <p:nvSpPr>
          <p:cNvPr id="295" name="Google Shape;295;p9"/>
          <p:cNvSpPr txBox="1"/>
          <p:nvPr>
            <p:ph idx="1" type="body"/>
          </p:nvPr>
        </p:nvSpPr>
        <p:spPr>
          <a:xfrm>
            <a:off x="2392775" y="1593625"/>
            <a:ext cx="1656300" cy="1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PÚBLICO ALVO</a:t>
            </a:r>
            <a:endParaRPr b="1" sz="1400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Cidadãos LGBTQIA+ em vulnerabilidade e sem certificação do Ensino Médio.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96" name="Google Shape;296;p9"/>
          <p:cNvSpPr txBox="1"/>
          <p:nvPr>
            <p:ph idx="1" type="body"/>
          </p:nvPr>
        </p:nvSpPr>
        <p:spPr>
          <a:xfrm>
            <a:off x="4175950" y="1593625"/>
            <a:ext cx="16563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b="1" sz="1400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100">
                <a:solidFill>
                  <a:schemeClr val="dk1"/>
                </a:solidFill>
              </a:rPr>
              <a:t>Aumentar o acesso a empregabilidade dos participantes do projeto por meio da certificação do Ensino Médio e com pontes para ofertas de emprego e oportunidades de geração de renda.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</p:txBody>
      </p:sp>
      <p:sp>
        <p:nvSpPr>
          <p:cNvPr id="297" name="Google Shape;297;p9"/>
          <p:cNvSpPr txBox="1"/>
          <p:nvPr>
            <p:ph idx="1" type="body"/>
          </p:nvPr>
        </p:nvSpPr>
        <p:spPr>
          <a:xfrm>
            <a:off x="2392775" y="3064625"/>
            <a:ext cx="16563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4F4A9E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 b="1" sz="1400">
              <a:solidFill>
                <a:srgbClr val="4F4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</a:rPr>
              <a:t>Média de um ano letivo para cada diploma (EM).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72b798a75_0_17"/>
          <p:cNvSpPr txBox="1"/>
          <p:nvPr>
            <p:ph type="title"/>
          </p:nvPr>
        </p:nvSpPr>
        <p:spPr>
          <a:xfrm>
            <a:off x="360600" y="418475"/>
            <a:ext cx="547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SUPLETIVO </a:t>
            </a:r>
            <a:br>
              <a:rPr b="1" lang="en"/>
            </a:br>
            <a:r>
              <a:rPr b="1" lang="en"/>
              <a:t>ESPAÇO DIVERSIDADE</a:t>
            </a:r>
            <a:endParaRPr b="1"/>
          </a:p>
        </p:txBody>
      </p:sp>
      <p:sp>
        <p:nvSpPr>
          <p:cNvPr id="303" name="Google Shape;303;ge72b798a75_0_1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" name="Google Shape;304;ge72b798a75_0_1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00" y="1352075"/>
            <a:ext cx="5336625" cy="329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72b798a75_0_29"/>
          <p:cNvSpPr txBox="1"/>
          <p:nvPr>
            <p:ph type="title"/>
          </p:nvPr>
        </p:nvSpPr>
        <p:spPr>
          <a:xfrm>
            <a:off x="360600" y="418475"/>
            <a:ext cx="547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SUPLETIVO </a:t>
            </a:r>
            <a:br>
              <a:rPr b="1" lang="en"/>
            </a:br>
            <a:r>
              <a:rPr b="1" lang="en"/>
              <a:t>ESPAÇO DIVERSIDADE</a:t>
            </a:r>
            <a:endParaRPr b="1"/>
          </a:p>
        </p:txBody>
      </p:sp>
      <p:sp>
        <p:nvSpPr>
          <p:cNvPr id="310" name="Google Shape;310;ge72b798a75_0_2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ge72b798a75_0_29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2075"/>
            <a:ext cx="5761980" cy="35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