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70" r:id="rId2"/>
    <p:sldId id="272" r:id="rId3"/>
    <p:sldId id="380" r:id="rId4"/>
    <p:sldId id="274" r:id="rId5"/>
    <p:sldId id="484" r:id="rId6"/>
    <p:sldId id="391" r:id="rId7"/>
    <p:sldId id="394" r:id="rId8"/>
    <p:sldId id="392" r:id="rId9"/>
    <p:sldId id="393" r:id="rId10"/>
    <p:sldId id="320" r:id="rId11"/>
    <p:sldId id="395" r:id="rId12"/>
    <p:sldId id="396" r:id="rId13"/>
    <p:sldId id="324" r:id="rId14"/>
    <p:sldId id="479" r:id="rId15"/>
    <p:sldId id="483" r:id="rId16"/>
    <p:sldId id="310" r:id="rId17"/>
    <p:sldId id="306" r:id="rId18"/>
    <p:sldId id="397" r:id="rId19"/>
    <p:sldId id="319" r:id="rId20"/>
    <p:sldId id="375" r:id="rId21"/>
    <p:sldId id="402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Medium" panose="00000600000000000000" pitchFamily="50" charset="0"/>
      <p:regular r:id="rId32"/>
      <p: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Roboto Black" panose="02000000000000000000" pitchFamily="2" charset="0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pos="1145">
          <p15:clr>
            <a:srgbClr val="9AA0A6"/>
          </p15:clr>
        </p15:guide>
        <p15:guide id="3" pos="1839">
          <p15:clr>
            <a:srgbClr val="9AA0A6"/>
          </p15:clr>
        </p15:guide>
        <p15:guide id="4" pos="2533">
          <p15:clr>
            <a:srgbClr val="9AA0A6"/>
          </p15:clr>
        </p15:guide>
        <p15:guide id="5" pos="3227">
          <p15:clr>
            <a:srgbClr val="9AA0A6"/>
          </p15:clr>
        </p15:guide>
        <p15:guide id="6" pos="3923">
          <p15:clr>
            <a:srgbClr val="9AA0A6"/>
          </p15:clr>
        </p15:guide>
        <p15:guide id="7" pos="4613">
          <p15:clr>
            <a:srgbClr val="9AA0A6"/>
          </p15:clr>
        </p15:guide>
        <p15:guide id="8" pos="5306">
          <p15:clr>
            <a:srgbClr val="9AA0A6"/>
          </p15:clr>
        </p15:guide>
        <p15:guide id="9" orient="horz" pos="454">
          <p15:clr>
            <a:srgbClr val="9AA0A6"/>
          </p15:clr>
        </p15:guide>
        <p15:guide id="10" orient="horz" pos="1231">
          <p15:clr>
            <a:srgbClr val="9AA0A6"/>
          </p15:clr>
        </p15:guide>
        <p15:guide id="11" orient="horz" pos="2009">
          <p15:clr>
            <a:srgbClr val="9AA0A6"/>
          </p15:clr>
        </p15:guide>
        <p15:guide id="12" orient="horz" pos="2787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ttmar loch" initials="hl" lastIdx="1" clrIdx="0">
    <p:extLst>
      <p:ext uri="{19B8F6BF-5375-455C-9EA6-DF929625EA0E}">
        <p15:presenceInfo xmlns:p15="http://schemas.microsoft.com/office/powerpoint/2012/main" userId="4eabd6fc36f718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A110"/>
    <a:srgbClr val="E34090"/>
    <a:srgbClr val="4B4E9E"/>
    <a:srgbClr val="686BAD"/>
    <a:srgbClr val="D68ABA"/>
    <a:srgbClr val="00B8DA"/>
    <a:srgbClr val="00D78D"/>
    <a:srgbClr val="C3C91F"/>
    <a:srgbClr val="FEC400"/>
    <a:srgbClr val="F04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FD6694-68B2-4D17-BBE8-296103A1F426}">
  <a:tblStyle styleId="{F8FD6694-68B2-4D17-BBE8-296103A1F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2813"/>
  </p:normalViewPr>
  <p:slideViewPr>
    <p:cSldViewPr snapToGrid="0">
      <p:cViewPr varScale="1">
        <p:scale>
          <a:sx n="104" d="100"/>
          <a:sy n="104" d="100"/>
        </p:scale>
        <p:origin x="82" y="278"/>
      </p:cViewPr>
      <p:guideLst>
        <p:guide pos="454"/>
        <p:guide pos="1145"/>
        <p:guide pos="1839"/>
        <p:guide pos="2533"/>
        <p:guide pos="3227"/>
        <p:guide pos="3923"/>
        <p:guide pos="4613"/>
        <p:guide pos="5306"/>
        <p:guide orient="horz" pos="454"/>
        <p:guide orient="horz" pos="1231"/>
        <p:guide orient="horz" pos="2009"/>
        <p:guide orient="horz" pos="27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f5effec1b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f5effec1b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2028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95cb4ff4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95cb4ff48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9a85470c5e_0_22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  <p:sp>
        <p:nvSpPr>
          <p:cNvPr id="632" name="Google Shape;632;g9a85470c5e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6565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  <p:sp>
        <p:nvSpPr>
          <p:cNvPr id="675" name="Google Shape;6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4372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  <p:sp>
        <p:nvSpPr>
          <p:cNvPr id="675" name="Google Shape;6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697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  <p:sp>
        <p:nvSpPr>
          <p:cNvPr id="675" name="Google Shape;6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8434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  <p:sp>
        <p:nvSpPr>
          <p:cNvPr id="680" name="Google Shape;68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2326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f5effec1b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f5effec1b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4305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f5effec1b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f5effec1b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212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f5effec1b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f5effec1b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725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f5effec1b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f5effec1b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0713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f5effec1b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f5effec1b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6103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f5effec1b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f5effec1b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921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a85470c5e_0_2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  <p:sp>
        <p:nvSpPr>
          <p:cNvPr id="181" name="Google Shape;181;g9a85470c5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3780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uFillTx/>
            </a:endParaRPr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0026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uFillTx/>
            </a:endParaRPr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438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3"/>
          <p:cNvSpPr txBox="1">
            <a:spLocks noGrp="1"/>
          </p:cNvSpPr>
          <p:nvPr>
            <p:ph type="title"/>
          </p:nvPr>
        </p:nvSpPr>
        <p:spPr>
          <a:xfrm>
            <a:off x="666136" y="1459295"/>
            <a:ext cx="2423189" cy="178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60" b="0" i="0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13" name="Google Shape;13;p43"/>
          <p:cNvSpPr txBox="1">
            <a:spLocks noGrp="1"/>
          </p:cNvSpPr>
          <p:nvPr>
            <p:ph type="body" idx="1"/>
          </p:nvPr>
        </p:nvSpPr>
        <p:spPr>
          <a:xfrm>
            <a:off x="1729776" y="2426976"/>
            <a:ext cx="5684448" cy="206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07935" lvl="0" indent="-10396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42" b="0" i="0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415869" lvl="1" indent="-10396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marL="623804" lvl="2" indent="-10396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marL="831738" lvl="3" indent="-10396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marL="1039673" lvl="4" indent="-10396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marL="1247607" lvl="5" indent="-10396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marL="1455542" lvl="6" indent="-10396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marL="1663476" lvl="7" indent="-10396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marL="1871411" lvl="8" indent="-10396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14" name="Google Shape;14;p4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  <a:uFillTx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15" name="Google Shape;15;p4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  <a:uFillTx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16" name="Google Shape;16;p43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120" cy="12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63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7"/>
          <p:cNvSpPr>
            <a:spLocks/>
          </p:cNvSpPr>
          <p:nvPr/>
        </p:nvSpPr>
        <p:spPr>
          <a:xfrm>
            <a:off x="3621910" y="579836"/>
            <a:ext cx="1834576" cy="362153"/>
          </a:xfrm>
          <a:custGeom>
            <a:avLst/>
            <a:gdLst/>
            <a:ahLst/>
            <a:cxnLst/>
            <a:rect l="l" t="t" r="r" b="b"/>
            <a:pathLst>
              <a:path w="4033520" h="796289" extrusionOk="0">
                <a:moveTo>
                  <a:pt x="3647993" y="0"/>
                </a:moveTo>
                <a:lnTo>
                  <a:pt x="385171" y="0"/>
                </a:lnTo>
                <a:lnTo>
                  <a:pt x="336858" y="3000"/>
                </a:lnTo>
                <a:lnTo>
                  <a:pt x="290334" y="11763"/>
                </a:lnTo>
                <a:lnTo>
                  <a:pt x="245963" y="25926"/>
                </a:lnTo>
                <a:lnTo>
                  <a:pt x="204104" y="45128"/>
                </a:lnTo>
                <a:lnTo>
                  <a:pt x="165118" y="69008"/>
                </a:lnTo>
                <a:lnTo>
                  <a:pt x="129367" y="97206"/>
                </a:lnTo>
                <a:lnTo>
                  <a:pt x="97211" y="129361"/>
                </a:lnTo>
                <a:lnTo>
                  <a:pt x="69012" y="165111"/>
                </a:lnTo>
                <a:lnTo>
                  <a:pt x="45130" y="204096"/>
                </a:lnTo>
                <a:lnTo>
                  <a:pt x="25927" y="245954"/>
                </a:lnTo>
                <a:lnTo>
                  <a:pt x="11763" y="290325"/>
                </a:lnTo>
                <a:lnTo>
                  <a:pt x="3001" y="336847"/>
                </a:lnTo>
                <a:lnTo>
                  <a:pt x="0" y="385161"/>
                </a:lnTo>
                <a:lnTo>
                  <a:pt x="0" y="410971"/>
                </a:lnTo>
                <a:lnTo>
                  <a:pt x="3001" y="459285"/>
                </a:lnTo>
                <a:lnTo>
                  <a:pt x="11763" y="505808"/>
                </a:lnTo>
                <a:lnTo>
                  <a:pt x="25927" y="550179"/>
                </a:lnTo>
                <a:lnTo>
                  <a:pt x="45130" y="592039"/>
                </a:lnTo>
                <a:lnTo>
                  <a:pt x="69012" y="631024"/>
                </a:lnTo>
                <a:lnTo>
                  <a:pt x="97211" y="666776"/>
                </a:lnTo>
                <a:lnTo>
                  <a:pt x="129367" y="698931"/>
                </a:lnTo>
                <a:lnTo>
                  <a:pt x="165118" y="727131"/>
                </a:lnTo>
                <a:lnTo>
                  <a:pt x="204104" y="751012"/>
                </a:lnTo>
                <a:lnTo>
                  <a:pt x="245963" y="770215"/>
                </a:lnTo>
                <a:lnTo>
                  <a:pt x="290334" y="784379"/>
                </a:lnTo>
                <a:lnTo>
                  <a:pt x="336858" y="793142"/>
                </a:lnTo>
                <a:lnTo>
                  <a:pt x="385171" y="796143"/>
                </a:lnTo>
                <a:lnTo>
                  <a:pt x="3647993" y="796143"/>
                </a:lnTo>
                <a:lnTo>
                  <a:pt x="3696306" y="793142"/>
                </a:lnTo>
                <a:lnTo>
                  <a:pt x="3742829" y="784379"/>
                </a:lnTo>
                <a:lnTo>
                  <a:pt x="3787200" y="770215"/>
                </a:lnTo>
                <a:lnTo>
                  <a:pt x="3829058" y="751012"/>
                </a:lnTo>
                <a:lnTo>
                  <a:pt x="3868043" y="727131"/>
                </a:lnTo>
                <a:lnTo>
                  <a:pt x="3903793" y="698931"/>
                </a:lnTo>
                <a:lnTo>
                  <a:pt x="3935947" y="666776"/>
                </a:lnTo>
                <a:lnTo>
                  <a:pt x="3964145" y="631024"/>
                </a:lnTo>
                <a:lnTo>
                  <a:pt x="3988026" y="592039"/>
                </a:lnTo>
                <a:lnTo>
                  <a:pt x="4007228" y="550179"/>
                </a:lnTo>
                <a:lnTo>
                  <a:pt x="4021391" y="505808"/>
                </a:lnTo>
                <a:lnTo>
                  <a:pt x="4030153" y="459285"/>
                </a:lnTo>
                <a:lnTo>
                  <a:pt x="4033154" y="410971"/>
                </a:lnTo>
                <a:lnTo>
                  <a:pt x="4033154" y="385161"/>
                </a:lnTo>
                <a:lnTo>
                  <a:pt x="4030153" y="336847"/>
                </a:lnTo>
                <a:lnTo>
                  <a:pt x="4021391" y="290325"/>
                </a:lnTo>
                <a:lnTo>
                  <a:pt x="4007228" y="245954"/>
                </a:lnTo>
                <a:lnTo>
                  <a:pt x="3988026" y="204096"/>
                </a:lnTo>
                <a:lnTo>
                  <a:pt x="3964145" y="165111"/>
                </a:lnTo>
                <a:lnTo>
                  <a:pt x="3935947" y="129361"/>
                </a:lnTo>
                <a:lnTo>
                  <a:pt x="3903793" y="97206"/>
                </a:lnTo>
                <a:lnTo>
                  <a:pt x="3868043" y="69008"/>
                </a:lnTo>
                <a:lnTo>
                  <a:pt x="3829058" y="45128"/>
                </a:lnTo>
                <a:lnTo>
                  <a:pt x="3787200" y="25926"/>
                </a:lnTo>
                <a:lnTo>
                  <a:pt x="3742829" y="11763"/>
                </a:lnTo>
                <a:lnTo>
                  <a:pt x="3696306" y="3000"/>
                </a:lnTo>
                <a:lnTo>
                  <a:pt x="3647993" y="0"/>
                </a:lnTo>
                <a:close/>
              </a:path>
            </a:pathLst>
          </a:custGeom>
          <a:solidFill>
            <a:srgbClr val="E8BE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819" b="0" i="0" u="none" strike="noStrike" cap="none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7"/>
          <p:cNvSpPr txBox="1">
            <a:spLocks noGrp="1"/>
          </p:cNvSpPr>
          <p:nvPr>
            <p:ph type="ctrTitle"/>
          </p:nvPr>
        </p:nvSpPr>
        <p:spPr>
          <a:xfrm>
            <a:off x="1996736" y="283827"/>
            <a:ext cx="5150528" cy="227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78" b="0" i="0">
                <a:solidFill>
                  <a:srgbClr val="F6F5F4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39" name="Google Shape;39;p47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0" name="Google Shape;40;p4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  <a:uFillTx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1" name="Google Shape;41;p4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  <a:uFillTx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120" cy="12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01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6"/>
          <p:cNvSpPr>
            <a:spLocks/>
          </p:cNvSpPr>
          <p:nvPr/>
        </p:nvSpPr>
        <p:spPr>
          <a:xfrm>
            <a:off x="0" y="505094"/>
            <a:ext cx="2671573" cy="357244"/>
          </a:xfrm>
          <a:custGeom>
            <a:avLst/>
            <a:gdLst/>
            <a:ahLst/>
            <a:cxnLst/>
            <a:rect l="l" t="t" r="r" b="b"/>
            <a:pathLst>
              <a:path w="5873750" h="785494" extrusionOk="0">
                <a:moveTo>
                  <a:pt x="5481058" y="0"/>
                </a:moveTo>
                <a:lnTo>
                  <a:pt x="0" y="0"/>
                </a:lnTo>
                <a:lnTo>
                  <a:pt x="0" y="785316"/>
                </a:lnTo>
                <a:lnTo>
                  <a:pt x="5481058" y="785316"/>
                </a:lnTo>
                <a:lnTo>
                  <a:pt x="5530313" y="782257"/>
                </a:lnTo>
                <a:lnTo>
                  <a:pt x="5577742" y="773324"/>
                </a:lnTo>
                <a:lnTo>
                  <a:pt x="5622977" y="758886"/>
                </a:lnTo>
                <a:lnTo>
                  <a:pt x="5665650" y="739311"/>
                </a:lnTo>
                <a:lnTo>
                  <a:pt x="5705393" y="714966"/>
                </a:lnTo>
                <a:lnTo>
                  <a:pt x="5741839" y="686219"/>
                </a:lnTo>
                <a:lnTo>
                  <a:pt x="5774619" y="653439"/>
                </a:lnTo>
                <a:lnTo>
                  <a:pt x="5803366" y="616993"/>
                </a:lnTo>
                <a:lnTo>
                  <a:pt x="5827711" y="577250"/>
                </a:lnTo>
                <a:lnTo>
                  <a:pt x="5847286" y="534577"/>
                </a:lnTo>
                <a:lnTo>
                  <a:pt x="5861724" y="489342"/>
                </a:lnTo>
                <a:lnTo>
                  <a:pt x="5870657" y="441913"/>
                </a:lnTo>
                <a:lnTo>
                  <a:pt x="5873716" y="392658"/>
                </a:lnTo>
                <a:lnTo>
                  <a:pt x="5870657" y="343403"/>
                </a:lnTo>
                <a:lnTo>
                  <a:pt x="5861724" y="295974"/>
                </a:lnTo>
                <a:lnTo>
                  <a:pt x="5847286" y="250739"/>
                </a:lnTo>
                <a:lnTo>
                  <a:pt x="5827711" y="208066"/>
                </a:lnTo>
                <a:lnTo>
                  <a:pt x="5803366" y="168322"/>
                </a:lnTo>
                <a:lnTo>
                  <a:pt x="5774619" y="131876"/>
                </a:lnTo>
                <a:lnTo>
                  <a:pt x="5741839" y="99096"/>
                </a:lnTo>
                <a:lnTo>
                  <a:pt x="5705393" y="70350"/>
                </a:lnTo>
                <a:lnTo>
                  <a:pt x="5665650" y="46005"/>
                </a:lnTo>
                <a:lnTo>
                  <a:pt x="5622977" y="26429"/>
                </a:lnTo>
                <a:lnTo>
                  <a:pt x="5577742" y="11991"/>
                </a:lnTo>
                <a:lnTo>
                  <a:pt x="5530313" y="3059"/>
                </a:lnTo>
                <a:lnTo>
                  <a:pt x="5481058" y="0"/>
                </a:lnTo>
                <a:close/>
              </a:path>
            </a:pathLst>
          </a:custGeom>
          <a:solidFill>
            <a:srgbClr val="6F6AB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819" b="0" i="0" u="none" strike="noStrike" cap="none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  <a:uFillTx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8" name="Google Shape;28;p4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  <a:uFillTx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9" name="Google Shape;29;p46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120" cy="12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819" b="0" i="0" u="none" strike="noStrike" cap="none"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forbes.com.br/forbes-tech/2021/06/startup-cria-plataforma-online-para-identificar-lugares-amigaveis-ao-publico-lgbtqia/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hyperlink" Target="https://www.uol.com.br/universa/noticias/redacao/2021/05/13/startup-lanca-o-mapa-amigavel-lgbtqia.h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QcBDQZBeB9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p/CRrWnKAFFgm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bit.ly/3fP1eey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jpg"/><Relationship Id="rId18" Type="http://schemas.openxmlformats.org/officeDocument/2006/relationships/image" Target="../media/image67.jpg"/><Relationship Id="rId3" Type="http://schemas.openxmlformats.org/officeDocument/2006/relationships/image" Target="../media/image52.jp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jpg"/><Relationship Id="rId17" Type="http://schemas.openxmlformats.org/officeDocument/2006/relationships/image" Target="../media/image66.jp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5.jpg"/><Relationship Id="rId20" Type="http://schemas.openxmlformats.org/officeDocument/2006/relationships/image" Target="../media/image6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jpeg"/><Relationship Id="rId10" Type="http://schemas.openxmlformats.org/officeDocument/2006/relationships/image" Target="../media/image59.png"/><Relationship Id="rId19" Type="http://schemas.openxmlformats.org/officeDocument/2006/relationships/image" Target="../media/image68.jpg"/><Relationship Id="rId4" Type="http://schemas.openxmlformats.org/officeDocument/2006/relationships/image" Target="../media/image53.png"/><Relationship Id="rId9" Type="http://schemas.openxmlformats.org/officeDocument/2006/relationships/image" Target="../media/image58.jpg"/><Relationship Id="rId14" Type="http://schemas.openxmlformats.org/officeDocument/2006/relationships/image" Target="../media/image63.jpg"/><Relationship Id="rId22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90E3B9DC-6559-492F-973E-5FEA28119122}"/>
              </a:ext>
            </a:extLst>
          </p:cNvPr>
          <p:cNvSpPr/>
          <p:nvPr/>
        </p:nvSpPr>
        <p:spPr>
          <a:xfrm>
            <a:off x="2496636" y="1872700"/>
            <a:ext cx="1464984" cy="14649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E03B4AA-45A8-46A1-862B-98F2BD6C4A40}"/>
              </a:ext>
            </a:extLst>
          </p:cNvPr>
          <p:cNvSpPr/>
          <p:nvPr/>
        </p:nvSpPr>
        <p:spPr>
          <a:xfrm>
            <a:off x="4722602" y="1866965"/>
            <a:ext cx="1464984" cy="14649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C4C760A-64D3-4FCD-A261-D9239F0FE4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38" t="21145" r="6061" b="20000"/>
          <a:stretch/>
        </p:blipFill>
        <p:spPr>
          <a:xfrm>
            <a:off x="-136913" y="-97523"/>
            <a:ext cx="9417825" cy="539395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83EFFBD-2838-404D-B694-43101959D365}"/>
              </a:ext>
            </a:extLst>
          </p:cNvPr>
          <p:cNvSpPr/>
          <p:nvPr/>
        </p:nvSpPr>
        <p:spPr>
          <a:xfrm>
            <a:off x="3102938" y="3413939"/>
            <a:ext cx="2757054" cy="357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224D110-6D77-784B-A071-B3E020275B33}"/>
              </a:ext>
            </a:extLst>
          </p:cNvPr>
          <p:cNvSpPr/>
          <p:nvPr/>
        </p:nvSpPr>
        <p:spPr>
          <a:xfrm>
            <a:off x="3829616" y="2006849"/>
            <a:ext cx="1303699" cy="132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2F1E782-AD2C-4843-9024-C13A8ADEA6A1}"/>
              </a:ext>
            </a:extLst>
          </p:cNvPr>
          <p:cNvSpPr/>
          <p:nvPr/>
        </p:nvSpPr>
        <p:spPr>
          <a:xfrm>
            <a:off x="5133315" y="2035133"/>
            <a:ext cx="2546292" cy="122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E194F5-D55D-496E-B921-54D4DE571614}"/>
              </a:ext>
            </a:extLst>
          </p:cNvPr>
          <p:cNvSpPr/>
          <p:nvPr/>
        </p:nvSpPr>
        <p:spPr>
          <a:xfrm>
            <a:off x="1735654" y="1888643"/>
            <a:ext cx="2034128" cy="122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BBE9718-CC11-C148-AFEB-81BCE5D68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425" t="42968" r="62580" b="43155"/>
          <a:stretch/>
        </p:blipFill>
        <p:spPr>
          <a:xfrm>
            <a:off x="3433424" y="1543767"/>
            <a:ext cx="1903707" cy="191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24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a85470c5e_0_29"/>
          <p:cNvSpPr>
            <a:spLocks/>
          </p:cNvSpPr>
          <p:nvPr/>
        </p:nvSpPr>
        <p:spPr>
          <a:xfrm>
            <a:off x="-240939" y="238873"/>
            <a:ext cx="3349492" cy="375149"/>
          </a:xfrm>
          <a:custGeom>
            <a:avLst/>
            <a:gdLst/>
            <a:ahLst/>
            <a:cxnLst/>
            <a:rect l="l" t="t" r="r" b="b"/>
            <a:pathLst>
              <a:path w="7919084" h="824864" extrusionOk="0">
                <a:moveTo>
                  <a:pt x="7918602" y="398894"/>
                </a:moveTo>
                <a:lnTo>
                  <a:pt x="7915999" y="360476"/>
                </a:lnTo>
                <a:lnTo>
                  <a:pt x="7908353" y="323088"/>
                </a:lnTo>
                <a:lnTo>
                  <a:pt x="7895907" y="286905"/>
                </a:lnTo>
                <a:lnTo>
                  <a:pt x="7878877" y="252095"/>
                </a:lnTo>
                <a:lnTo>
                  <a:pt x="7857528" y="218808"/>
                </a:lnTo>
                <a:lnTo>
                  <a:pt x="7832090" y="187236"/>
                </a:lnTo>
                <a:lnTo>
                  <a:pt x="7802791" y="157530"/>
                </a:lnTo>
                <a:lnTo>
                  <a:pt x="7769885" y="129844"/>
                </a:lnTo>
                <a:lnTo>
                  <a:pt x="7733589" y="104381"/>
                </a:lnTo>
                <a:lnTo>
                  <a:pt x="7694168" y="81280"/>
                </a:lnTo>
                <a:lnTo>
                  <a:pt x="7651839" y="60718"/>
                </a:lnTo>
                <a:lnTo>
                  <a:pt x="7606843" y="42862"/>
                </a:lnTo>
                <a:lnTo>
                  <a:pt x="7559434" y="27876"/>
                </a:lnTo>
                <a:lnTo>
                  <a:pt x="7509827" y="15925"/>
                </a:lnTo>
                <a:lnTo>
                  <a:pt x="7458278" y="7188"/>
                </a:lnTo>
                <a:lnTo>
                  <a:pt x="7405014" y="1816"/>
                </a:lnTo>
                <a:lnTo>
                  <a:pt x="7350290" y="0"/>
                </a:lnTo>
                <a:lnTo>
                  <a:pt x="5382704" y="0"/>
                </a:lnTo>
                <a:lnTo>
                  <a:pt x="2535898" y="0"/>
                </a:lnTo>
                <a:lnTo>
                  <a:pt x="568312" y="0"/>
                </a:lnTo>
                <a:lnTo>
                  <a:pt x="513575" y="1816"/>
                </a:lnTo>
                <a:lnTo>
                  <a:pt x="460324" y="7188"/>
                </a:lnTo>
                <a:lnTo>
                  <a:pt x="408762" y="15925"/>
                </a:lnTo>
                <a:lnTo>
                  <a:pt x="359168" y="27876"/>
                </a:lnTo>
                <a:lnTo>
                  <a:pt x="311746" y="42862"/>
                </a:lnTo>
                <a:lnTo>
                  <a:pt x="266763" y="60718"/>
                </a:lnTo>
                <a:lnTo>
                  <a:pt x="224434" y="81280"/>
                </a:lnTo>
                <a:lnTo>
                  <a:pt x="185000" y="104381"/>
                </a:lnTo>
                <a:lnTo>
                  <a:pt x="148717" y="129844"/>
                </a:lnTo>
                <a:lnTo>
                  <a:pt x="115798" y="157530"/>
                </a:lnTo>
                <a:lnTo>
                  <a:pt x="86512" y="187236"/>
                </a:lnTo>
                <a:lnTo>
                  <a:pt x="61061" y="218808"/>
                </a:lnTo>
                <a:lnTo>
                  <a:pt x="39712" y="252095"/>
                </a:lnTo>
                <a:lnTo>
                  <a:pt x="22694" y="286905"/>
                </a:lnTo>
                <a:lnTo>
                  <a:pt x="10236" y="323088"/>
                </a:lnTo>
                <a:lnTo>
                  <a:pt x="2590" y="360476"/>
                </a:lnTo>
                <a:lnTo>
                  <a:pt x="0" y="398894"/>
                </a:lnTo>
                <a:lnTo>
                  <a:pt x="0" y="425627"/>
                </a:lnTo>
                <a:lnTo>
                  <a:pt x="2590" y="464045"/>
                </a:lnTo>
                <a:lnTo>
                  <a:pt x="10236" y="501421"/>
                </a:lnTo>
                <a:lnTo>
                  <a:pt x="22694" y="537616"/>
                </a:lnTo>
                <a:lnTo>
                  <a:pt x="39712" y="572427"/>
                </a:lnTo>
                <a:lnTo>
                  <a:pt x="61061" y="605701"/>
                </a:lnTo>
                <a:lnTo>
                  <a:pt x="86512" y="637286"/>
                </a:lnTo>
                <a:lnTo>
                  <a:pt x="115798" y="666991"/>
                </a:lnTo>
                <a:lnTo>
                  <a:pt x="148717" y="694664"/>
                </a:lnTo>
                <a:lnTo>
                  <a:pt x="185000" y="720140"/>
                </a:lnTo>
                <a:lnTo>
                  <a:pt x="224434" y="743242"/>
                </a:lnTo>
                <a:lnTo>
                  <a:pt x="266763" y="763803"/>
                </a:lnTo>
                <a:lnTo>
                  <a:pt x="311746" y="781659"/>
                </a:lnTo>
                <a:lnTo>
                  <a:pt x="359168" y="796645"/>
                </a:lnTo>
                <a:lnTo>
                  <a:pt x="408762" y="808596"/>
                </a:lnTo>
                <a:lnTo>
                  <a:pt x="460324" y="817333"/>
                </a:lnTo>
                <a:lnTo>
                  <a:pt x="513575" y="822693"/>
                </a:lnTo>
                <a:lnTo>
                  <a:pt x="568312" y="824522"/>
                </a:lnTo>
                <a:lnTo>
                  <a:pt x="2535898" y="824522"/>
                </a:lnTo>
                <a:lnTo>
                  <a:pt x="5382704" y="824522"/>
                </a:lnTo>
                <a:lnTo>
                  <a:pt x="7350290" y="824522"/>
                </a:lnTo>
                <a:lnTo>
                  <a:pt x="7405014" y="822693"/>
                </a:lnTo>
                <a:lnTo>
                  <a:pt x="7458278" y="817333"/>
                </a:lnTo>
                <a:lnTo>
                  <a:pt x="7509827" y="808596"/>
                </a:lnTo>
                <a:lnTo>
                  <a:pt x="7559434" y="796645"/>
                </a:lnTo>
                <a:lnTo>
                  <a:pt x="7606843" y="781659"/>
                </a:lnTo>
                <a:lnTo>
                  <a:pt x="7651839" y="763803"/>
                </a:lnTo>
                <a:lnTo>
                  <a:pt x="7694168" y="743242"/>
                </a:lnTo>
                <a:lnTo>
                  <a:pt x="7733589" y="720140"/>
                </a:lnTo>
                <a:lnTo>
                  <a:pt x="7769885" y="694664"/>
                </a:lnTo>
                <a:lnTo>
                  <a:pt x="7802791" y="666991"/>
                </a:lnTo>
                <a:lnTo>
                  <a:pt x="7832090" y="637286"/>
                </a:lnTo>
                <a:lnTo>
                  <a:pt x="7857528" y="605701"/>
                </a:lnTo>
                <a:lnTo>
                  <a:pt x="7878877" y="572427"/>
                </a:lnTo>
                <a:lnTo>
                  <a:pt x="7895907" y="537616"/>
                </a:lnTo>
                <a:lnTo>
                  <a:pt x="7908353" y="501421"/>
                </a:lnTo>
                <a:lnTo>
                  <a:pt x="7915999" y="464045"/>
                </a:lnTo>
                <a:lnTo>
                  <a:pt x="7918602" y="425627"/>
                </a:lnTo>
                <a:lnTo>
                  <a:pt x="7918602" y="398894"/>
                </a:lnTo>
                <a:close/>
              </a:path>
            </a:pathLst>
          </a:custGeom>
          <a:solidFill>
            <a:srgbClr val="00BDD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185" name="Google Shape;185;g9a85470c5e_0_29"/>
          <p:cNvSpPr>
            <a:spLocks/>
          </p:cNvSpPr>
          <p:nvPr/>
        </p:nvSpPr>
        <p:spPr>
          <a:xfrm rot="17052159">
            <a:off x="-114946" y="4451926"/>
            <a:ext cx="687160" cy="724783"/>
          </a:xfrm>
          <a:custGeom>
            <a:avLst/>
            <a:gdLst/>
            <a:ahLst/>
            <a:cxnLst/>
            <a:rect l="l" t="t" r="r" b="b"/>
            <a:pathLst>
              <a:path w="857250" h="1931670" extrusionOk="0">
                <a:moveTo>
                  <a:pt x="847036" y="0"/>
                </a:moveTo>
                <a:lnTo>
                  <a:pt x="849490" y="21449"/>
                </a:lnTo>
                <a:lnTo>
                  <a:pt x="853361" y="67256"/>
                </a:lnTo>
                <a:lnTo>
                  <a:pt x="855842" y="112288"/>
                </a:lnTo>
                <a:lnTo>
                  <a:pt x="856997" y="156539"/>
                </a:lnTo>
                <a:lnTo>
                  <a:pt x="856890" y="199998"/>
                </a:lnTo>
                <a:lnTo>
                  <a:pt x="855585" y="242656"/>
                </a:lnTo>
                <a:lnTo>
                  <a:pt x="853145" y="284505"/>
                </a:lnTo>
                <a:lnTo>
                  <a:pt x="849637" y="325535"/>
                </a:lnTo>
                <a:lnTo>
                  <a:pt x="845122" y="365737"/>
                </a:lnTo>
                <a:lnTo>
                  <a:pt x="839667" y="405103"/>
                </a:lnTo>
                <a:lnTo>
                  <a:pt x="833334" y="443623"/>
                </a:lnTo>
                <a:lnTo>
                  <a:pt x="826188" y="481289"/>
                </a:lnTo>
                <a:lnTo>
                  <a:pt x="809713" y="554020"/>
                </a:lnTo>
                <a:lnTo>
                  <a:pt x="790757" y="623223"/>
                </a:lnTo>
                <a:lnTo>
                  <a:pt x="769830" y="688828"/>
                </a:lnTo>
                <a:lnTo>
                  <a:pt x="747448" y="750761"/>
                </a:lnTo>
                <a:lnTo>
                  <a:pt x="724123" y="808950"/>
                </a:lnTo>
                <a:lnTo>
                  <a:pt x="700369" y="863324"/>
                </a:lnTo>
                <a:lnTo>
                  <a:pt x="676698" y="913809"/>
                </a:lnTo>
                <a:lnTo>
                  <a:pt x="653624" y="960335"/>
                </a:lnTo>
                <a:lnTo>
                  <a:pt x="631660" y="1002827"/>
                </a:lnTo>
                <a:lnTo>
                  <a:pt x="611319" y="1041215"/>
                </a:lnTo>
                <a:lnTo>
                  <a:pt x="601918" y="1058847"/>
                </a:lnTo>
                <a:lnTo>
                  <a:pt x="593115" y="1075426"/>
                </a:lnTo>
                <a:lnTo>
                  <a:pt x="570937" y="1118753"/>
                </a:lnTo>
                <a:lnTo>
                  <a:pt x="535519" y="1200612"/>
                </a:lnTo>
                <a:lnTo>
                  <a:pt x="509955" y="1257107"/>
                </a:lnTo>
                <a:lnTo>
                  <a:pt x="483670" y="1311696"/>
                </a:lnTo>
                <a:lnTo>
                  <a:pt x="456707" y="1364388"/>
                </a:lnTo>
                <a:lnTo>
                  <a:pt x="429110" y="1415187"/>
                </a:lnTo>
                <a:lnTo>
                  <a:pt x="400921" y="1464101"/>
                </a:lnTo>
                <a:lnTo>
                  <a:pt x="372183" y="1511136"/>
                </a:lnTo>
                <a:lnTo>
                  <a:pt x="342940" y="1556299"/>
                </a:lnTo>
                <a:lnTo>
                  <a:pt x="313233" y="1599596"/>
                </a:lnTo>
                <a:lnTo>
                  <a:pt x="283107" y="1641033"/>
                </a:lnTo>
                <a:lnTo>
                  <a:pt x="252603" y="1680618"/>
                </a:lnTo>
                <a:lnTo>
                  <a:pt x="221765" y="1718356"/>
                </a:lnTo>
                <a:lnTo>
                  <a:pt x="190636" y="1754255"/>
                </a:lnTo>
                <a:lnTo>
                  <a:pt x="159259" y="1788320"/>
                </a:lnTo>
                <a:lnTo>
                  <a:pt x="127677" y="1820559"/>
                </a:lnTo>
                <a:lnTo>
                  <a:pt x="95932" y="1850977"/>
                </a:lnTo>
                <a:lnTo>
                  <a:pt x="64068" y="1879582"/>
                </a:lnTo>
                <a:lnTo>
                  <a:pt x="32127" y="1906379"/>
                </a:lnTo>
                <a:lnTo>
                  <a:pt x="153" y="1931375"/>
                </a:lnTo>
                <a:lnTo>
                  <a:pt x="0" y="1931487"/>
                </a:lnTo>
              </a:path>
            </a:pathLst>
          </a:custGeom>
          <a:noFill/>
          <a:ln w="62825" cap="flat" cmpd="sng">
            <a:solidFill>
              <a:srgbClr val="00BD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186" name="Google Shape;186;g9a85470c5e_0_29"/>
          <p:cNvSpPr>
            <a:spLocks/>
          </p:cNvSpPr>
          <p:nvPr/>
        </p:nvSpPr>
        <p:spPr>
          <a:xfrm>
            <a:off x="9031673" y="3913943"/>
            <a:ext cx="112054" cy="35522"/>
          </a:xfrm>
          <a:custGeom>
            <a:avLst/>
            <a:gdLst/>
            <a:ahLst/>
            <a:cxnLst/>
            <a:rect l="l" t="t" r="r" b="b"/>
            <a:pathLst>
              <a:path w="246380" h="78104" extrusionOk="0">
                <a:moveTo>
                  <a:pt x="0" y="77809"/>
                </a:moveTo>
                <a:lnTo>
                  <a:pt x="64473" y="45655"/>
                </a:lnTo>
                <a:lnTo>
                  <a:pt x="127436" y="22035"/>
                </a:lnTo>
                <a:lnTo>
                  <a:pt x="188377" y="6840"/>
                </a:lnTo>
                <a:lnTo>
                  <a:pt x="217928" y="2366"/>
                </a:lnTo>
                <a:lnTo>
                  <a:pt x="246274" y="0"/>
                </a:lnTo>
              </a:path>
            </a:pathLst>
          </a:custGeom>
          <a:noFill/>
          <a:ln w="62825" cap="flat" cmpd="sng">
            <a:solidFill>
              <a:srgbClr val="00BD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188" name="Google Shape;188;g9a85470c5e_0_29"/>
          <p:cNvSpPr>
            <a:spLocks/>
          </p:cNvSpPr>
          <p:nvPr/>
        </p:nvSpPr>
        <p:spPr>
          <a:xfrm>
            <a:off x="8659149" y="3949331"/>
            <a:ext cx="372550" cy="1193893"/>
          </a:xfrm>
          <a:custGeom>
            <a:avLst/>
            <a:gdLst/>
            <a:ahLst/>
            <a:cxnLst/>
            <a:rect l="l" t="t" r="r" b="b"/>
            <a:pathLst>
              <a:path w="819150" h="2625090" extrusionOk="0">
                <a:moveTo>
                  <a:pt x="518549" y="2624904"/>
                </a:moveTo>
                <a:lnTo>
                  <a:pt x="473437" y="2572466"/>
                </a:lnTo>
                <a:lnTo>
                  <a:pt x="421004" y="2507298"/>
                </a:lnTo>
                <a:lnTo>
                  <a:pt x="372222" y="2443065"/>
                </a:lnTo>
                <a:lnTo>
                  <a:pt x="326986" y="2379776"/>
                </a:lnTo>
                <a:lnTo>
                  <a:pt x="285193" y="2317440"/>
                </a:lnTo>
                <a:lnTo>
                  <a:pt x="246738" y="2256063"/>
                </a:lnTo>
                <a:lnTo>
                  <a:pt x="211519" y="2195655"/>
                </a:lnTo>
                <a:lnTo>
                  <a:pt x="179431" y="2136224"/>
                </a:lnTo>
                <a:lnTo>
                  <a:pt x="150371" y="2077777"/>
                </a:lnTo>
                <a:lnTo>
                  <a:pt x="124234" y="2020323"/>
                </a:lnTo>
                <a:lnTo>
                  <a:pt x="100917" y="1963869"/>
                </a:lnTo>
                <a:lnTo>
                  <a:pt x="80316" y="1908426"/>
                </a:lnTo>
                <a:lnTo>
                  <a:pt x="62328" y="1853999"/>
                </a:lnTo>
                <a:lnTo>
                  <a:pt x="46847" y="1800598"/>
                </a:lnTo>
                <a:lnTo>
                  <a:pt x="33772" y="1748231"/>
                </a:lnTo>
                <a:lnTo>
                  <a:pt x="22997" y="1696905"/>
                </a:lnTo>
                <a:lnTo>
                  <a:pt x="14419" y="1646630"/>
                </a:lnTo>
                <a:lnTo>
                  <a:pt x="7934" y="1597412"/>
                </a:lnTo>
                <a:lnTo>
                  <a:pt x="3438" y="1549261"/>
                </a:lnTo>
                <a:lnTo>
                  <a:pt x="828" y="1502185"/>
                </a:lnTo>
                <a:lnTo>
                  <a:pt x="0" y="1456191"/>
                </a:lnTo>
                <a:lnTo>
                  <a:pt x="849" y="1411288"/>
                </a:lnTo>
                <a:lnTo>
                  <a:pt x="3272" y="1367484"/>
                </a:lnTo>
                <a:lnTo>
                  <a:pt x="7166" y="1324788"/>
                </a:lnTo>
                <a:lnTo>
                  <a:pt x="12426" y="1283207"/>
                </a:lnTo>
                <a:lnTo>
                  <a:pt x="18949" y="1242749"/>
                </a:lnTo>
                <a:lnTo>
                  <a:pt x="26630" y="1203423"/>
                </a:lnTo>
                <a:lnTo>
                  <a:pt x="35366" y="1165237"/>
                </a:lnTo>
                <a:lnTo>
                  <a:pt x="45054" y="1128199"/>
                </a:lnTo>
                <a:lnTo>
                  <a:pt x="66867" y="1057599"/>
                </a:lnTo>
                <a:lnTo>
                  <a:pt x="91239" y="991690"/>
                </a:lnTo>
                <a:lnTo>
                  <a:pt x="117339" y="930536"/>
                </a:lnTo>
                <a:lnTo>
                  <a:pt x="144336" y="874204"/>
                </a:lnTo>
                <a:lnTo>
                  <a:pt x="171401" y="822757"/>
                </a:lnTo>
                <a:lnTo>
                  <a:pt x="197703" y="776263"/>
                </a:lnTo>
                <a:lnTo>
                  <a:pt x="222410" y="734785"/>
                </a:lnTo>
                <a:lnTo>
                  <a:pt x="244693" y="698389"/>
                </a:lnTo>
                <a:lnTo>
                  <a:pt x="254666" y="682118"/>
                </a:lnTo>
                <a:lnTo>
                  <a:pt x="278664" y="641106"/>
                </a:lnTo>
                <a:lnTo>
                  <a:pt x="312187" y="574634"/>
                </a:lnTo>
                <a:lnTo>
                  <a:pt x="340800" y="521568"/>
                </a:lnTo>
                <a:lnTo>
                  <a:pt x="370118" y="470853"/>
                </a:lnTo>
                <a:lnTo>
                  <a:pt x="400079" y="422474"/>
                </a:lnTo>
                <a:lnTo>
                  <a:pt x="430618" y="376419"/>
                </a:lnTo>
                <a:lnTo>
                  <a:pt x="461672" y="332673"/>
                </a:lnTo>
                <a:lnTo>
                  <a:pt x="493177" y="291223"/>
                </a:lnTo>
                <a:lnTo>
                  <a:pt x="525071" y="252056"/>
                </a:lnTo>
                <a:lnTo>
                  <a:pt x="557289" y="215157"/>
                </a:lnTo>
                <a:lnTo>
                  <a:pt x="589767" y="180513"/>
                </a:lnTo>
                <a:lnTo>
                  <a:pt x="622444" y="148110"/>
                </a:lnTo>
                <a:lnTo>
                  <a:pt x="655254" y="117936"/>
                </a:lnTo>
                <a:lnTo>
                  <a:pt x="688135" y="89975"/>
                </a:lnTo>
                <a:lnTo>
                  <a:pt x="721022" y="64214"/>
                </a:lnTo>
                <a:lnTo>
                  <a:pt x="753853" y="40641"/>
                </a:lnTo>
                <a:lnTo>
                  <a:pt x="786564" y="19240"/>
                </a:lnTo>
                <a:lnTo>
                  <a:pt x="819091" y="0"/>
                </a:lnTo>
              </a:path>
            </a:pathLst>
          </a:custGeom>
          <a:noFill/>
          <a:ln w="62825" cap="flat" cmpd="sng">
            <a:solidFill>
              <a:srgbClr val="00BD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189" name="Google Shape;189;g9a85470c5e_0_29"/>
          <p:cNvSpPr txBox="1">
            <a:spLocks noGrp="1"/>
          </p:cNvSpPr>
          <p:nvPr>
            <p:ph type="title"/>
          </p:nvPr>
        </p:nvSpPr>
        <p:spPr>
          <a:xfrm>
            <a:off x="922634" y="317707"/>
            <a:ext cx="2152071" cy="217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40" rIns="0" bIns="0" anchor="t" anchorCtr="0">
            <a:noAutofit/>
          </a:bodyPr>
          <a:lstStyle/>
          <a:p>
            <a:pPr marL="5776"/>
            <a:r>
              <a:rPr lang="en-US" sz="1342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vantagem</a:t>
            </a:r>
            <a:r>
              <a:rPr lang="en-US" sz="1342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42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competitiva</a:t>
            </a:r>
            <a:endParaRPr sz="1342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g9a85470c5e_0_29"/>
          <p:cNvSpPr txBox="1">
            <a:spLocks/>
          </p:cNvSpPr>
          <p:nvPr/>
        </p:nvSpPr>
        <p:spPr>
          <a:xfrm>
            <a:off x="3632120" y="1123455"/>
            <a:ext cx="3451528" cy="567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9772" rIns="0" bIns="0" anchor="t" anchorCtr="0">
            <a:noAutofit/>
          </a:bodyPr>
          <a:lstStyle/>
          <a:p>
            <a:pPr marL="33789" algn="ctr">
              <a:spcBef>
                <a:spcPts val="428"/>
              </a:spcBef>
              <a:buSzPts val="2300"/>
            </a:pPr>
            <a:endParaRPr sz="141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9a85470c5e_0_29"/>
          <p:cNvSpPr>
            <a:spLocks/>
          </p:cNvSpPr>
          <p:nvPr/>
        </p:nvSpPr>
        <p:spPr>
          <a:xfrm>
            <a:off x="1358904" y="1422056"/>
            <a:ext cx="160283" cy="226995"/>
          </a:xfrm>
          <a:custGeom>
            <a:avLst/>
            <a:gdLst/>
            <a:ahLst/>
            <a:cxnLst/>
            <a:rect l="l" t="t" r="r" b="b"/>
            <a:pathLst>
              <a:path w="352425" h="499109" extrusionOk="0">
                <a:moveTo>
                  <a:pt x="103784" y="137020"/>
                </a:moveTo>
                <a:lnTo>
                  <a:pt x="100304" y="129095"/>
                </a:lnTo>
                <a:lnTo>
                  <a:pt x="24104" y="103657"/>
                </a:lnTo>
                <a:lnTo>
                  <a:pt x="15443" y="107556"/>
                </a:lnTo>
                <a:lnTo>
                  <a:pt x="11277" y="121996"/>
                </a:lnTo>
                <a:lnTo>
                  <a:pt x="14808" y="129895"/>
                </a:lnTo>
                <a:lnTo>
                  <a:pt x="90982" y="155409"/>
                </a:lnTo>
                <a:lnTo>
                  <a:pt x="99631" y="151498"/>
                </a:lnTo>
                <a:lnTo>
                  <a:pt x="103784" y="137020"/>
                </a:lnTo>
                <a:close/>
              </a:path>
              <a:path w="352425" h="499109" extrusionOk="0">
                <a:moveTo>
                  <a:pt x="153733" y="83019"/>
                </a:moveTo>
                <a:lnTo>
                  <a:pt x="117856" y="11087"/>
                </a:lnTo>
                <a:lnTo>
                  <a:pt x="109004" y="7708"/>
                </a:lnTo>
                <a:lnTo>
                  <a:pt x="95821" y="15011"/>
                </a:lnTo>
                <a:lnTo>
                  <a:pt x="92684" y="23075"/>
                </a:lnTo>
                <a:lnTo>
                  <a:pt x="128562" y="95008"/>
                </a:lnTo>
                <a:lnTo>
                  <a:pt x="137414" y="98374"/>
                </a:lnTo>
                <a:lnTo>
                  <a:pt x="150634" y="91059"/>
                </a:lnTo>
                <a:lnTo>
                  <a:pt x="153733" y="83019"/>
                </a:lnTo>
                <a:close/>
              </a:path>
              <a:path w="352425" h="499109" extrusionOk="0">
                <a:moveTo>
                  <a:pt x="230136" y="404647"/>
                </a:moveTo>
                <a:lnTo>
                  <a:pt x="230124" y="404507"/>
                </a:lnTo>
                <a:lnTo>
                  <a:pt x="228015" y="390042"/>
                </a:lnTo>
                <a:lnTo>
                  <a:pt x="227101" y="383692"/>
                </a:lnTo>
                <a:lnTo>
                  <a:pt x="199631" y="194894"/>
                </a:lnTo>
                <a:lnTo>
                  <a:pt x="197713" y="180936"/>
                </a:lnTo>
                <a:lnTo>
                  <a:pt x="197675" y="180670"/>
                </a:lnTo>
                <a:lnTo>
                  <a:pt x="197675" y="374383"/>
                </a:lnTo>
                <a:lnTo>
                  <a:pt x="183108" y="365429"/>
                </a:lnTo>
                <a:lnTo>
                  <a:pt x="156959" y="349351"/>
                </a:lnTo>
                <a:lnTo>
                  <a:pt x="150901" y="347294"/>
                </a:lnTo>
                <a:lnTo>
                  <a:pt x="144780" y="347967"/>
                </a:lnTo>
                <a:lnTo>
                  <a:pt x="139534" y="351142"/>
                </a:lnTo>
                <a:lnTo>
                  <a:pt x="136118" y="356590"/>
                </a:lnTo>
                <a:lnTo>
                  <a:pt x="99720" y="465467"/>
                </a:lnTo>
                <a:lnTo>
                  <a:pt x="69303" y="455295"/>
                </a:lnTo>
                <a:lnTo>
                  <a:pt x="70777" y="450875"/>
                </a:lnTo>
                <a:lnTo>
                  <a:pt x="102552" y="355866"/>
                </a:lnTo>
                <a:lnTo>
                  <a:pt x="105702" y="346417"/>
                </a:lnTo>
                <a:lnTo>
                  <a:pt x="106260" y="339991"/>
                </a:lnTo>
                <a:lnTo>
                  <a:pt x="105283" y="337540"/>
                </a:lnTo>
                <a:lnTo>
                  <a:pt x="103987" y="334289"/>
                </a:lnTo>
                <a:lnTo>
                  <a:pt x="99479" y="330073"/>
                </a:lnTo>
                <a:lnTo>
                  <a:pt x="93395" y="328104"/>
                </a:lnTo>
                <a:lnTo>
                  <a:pt x="45910" y="323621"/>
                </a:lnTo>
                <a:lnTo>
                  <a:pt x="48755" y="320802"/>
                </a:lnTo>
                <a:lnTo>
                  <a:pt x="172123" y="198539"/>
                </a:lnTo>
                <a:lnTo>
                  <a:pt x="197675" y="374383"/>
                </a:lnTo>
                <a:lnTo>
                  <a:pt x="197675" y="180670"/>
                </a:lnTo>
                <a:lnTo>
                  <a:pt x="196710" y="173888"/>
                </a:lnTo>
                <a:lnTo>
                  <a:pt x="196392" y="171894"/>
                </a:lnTo>
                <a:lnTo>
                  <a:pt x="195567" y="166725"/>
                </a:lnTo>
                <a:lnTo>
                  <a:pt x="195541" y="166484"/>
                </a:lnTo>
                <a:lnTo>
                  <a:pt x="192354" y="159905"/>
                </a:lnTo>
                <a:lnTo>
                  <a:pt x="186245" y="156019"/>
                </a:lnTo>
                <a:lnTo>
                  <a:pt x="179031" y="155460"/>
                </a:lnTo>
                <a:lnTo>
                  <a:pt x="172542" y="158788"/>
                </a:lnTo>
                <a:lnTo>
                  <a:pt x="136017" y="195021"/>
                </a:lnTo>
                <a:lnTo>
                  <a:pt x="10858" y="318960"/>
                </a:lnTo>
                <a:lnTo>
                  <a:pt x="5765" y="324104"/>
                </a:lnTo>
                <a:lnTo>
                  <a:pt x="5588" y="324294"/>
                </a:lnTo>
                <a:lnTo>
                  <a:pt x="1600" y="328244"/>
                </a:lnTo>
                <a:lnTo>
                  <a:pt x="73583" y="354190"/>
                </a:lnTo>
                <a:lnTo>
                  <a:pt x="35941" y="466813"/>
                </a:lnTo>
                <a:lnTo>
                  <a:pt x="39954" y="474865"/>
                </a:lnTo>
                <a:lnTo>
                  <a:pt x="96697" y="493839"/>
                </a:lnTo>
                <a:lnTo>
                  <a:pt x="96875" y="494245"/>
                </a:lnTo>
                <a:lnTo>
                  <a:pt x="104152" y="496341"/>
                </a:lnTo>
                <a:lnTo>
                  <a:pt x="110947" y="498602"/>
                </a:lnTo>
                <a:lnTo>
                  <a:pt x="111417" y="498398"/>
                </a:lnTo>
                <a:lnTo>
                  <a:pt x="113385" y="497509"/>
                </a:lnTo>
                <a:lnTo>
                  <a:pt x="119291" y="494906"/>
                </a:lnTo>
                <a:lnTo>
                  <a:pt x="119595" y="494703"/>
                </a:lnTo>
                <a:lnTo>
                  <a:pt x="121183" y="489153"/>
                </a:lnTo>
                <a:lnTo>
                  <a:pt x="121653" y="487502"/>
                </a:lnTo>
                <a:lnTo>
                  <a:pt x="121183" y="489153"/>
                </a:lnTo>
                <a:lnTo>
                  <a:pt x="156972" y="382054"/>
                </a:lnTo>
                <a:lnTo>
                  <a:pt x="212839" y="416394"/>
                </a:lnTo>
                <a:lnTo>
                  <a:pt x="218744" y="416369"/>
                </a:lnTo>
                <a:lnTo>
                  <a:pt x="228142" y="410019"/>
                </a:lnTo>
                <a:lnTo>
                  <a:pt x="230136" y="404647"/>
                </a:lnTo>
                <a:close/>
              </a:path>
              <a:path w="352425" h="499109" extrusionOk="0">
                <a:moveTo>
                  <a:pt x="248856" y="12814"/>
                </a:moveTo>
                <a:lnTo>
                  <a:pt x="244957" y="4165"/>
                </a:lnTo>
                <a:lnTo>
                  <a:pt x="230517" y="0"/>
                </a:lnTo>
                <a:lnTo>
                  <a:pt x="222592" y="3479"/>
                </a:lnTo>
                <a:lnTo>
                  <a:pt x="197116" y="79705"/>
                </a:lnTo>
                <a:lnTo>
                  <a:pt x="201015" y="88353"/>
                </a:lnTo>
                <a:lnTo>
                  <a:pt x="215493" y="92494"/>
                </a:lnTo>
                <a:lnTo>
                  <a:pt x="223405" y="89001"/>
                </a:lnTo>
                <a:lnTo>
                  <a:pt x="248856" y="12814"/>
                </a:lnTo>
                <a:close/>
              </a:path>
              <a:path w="352425" h="499109" extrusionOk="0">
                <a:moveTo>
                  <a:pt x="344017" y="98120"/>
                </a:moveTo>
                <a:lnTo>
                  <a:pt x="336689" y="84886"/>
                </a:lnTo>
                <a:lnTo>
                  <a:pt x="328663" y="81788"/>
                </a:lnTo>
                <a:lnTo>
                  <a:pt x="256730" y="117678"/>
                </a:lnTo>
                <a:lnTo>
                  <a:pt x="253339" y="126530"/>
                </a:lnTo>
                <a:lnTo>
                  <a:pt x="260654" y="139712"/>
                </a:lnTo>
                <a:lnTo>
                  <a:pt x="268668" y="142875"/>
                </a:lnTo>
                <a:lnTo>
                  <a:pt x="340639" y="106959"/>
                </a:lnTo>
                <a:lnTo>
                  <a:pt x="344017" y="98120"/>
                </a:lnTo>
                <a:close/>
              </a:path>
              <a:path w="352425" h="499109" extrusionOk="0">
                <a:moveTo>
                  <a:pt x="352183" y="220027"/>
                </a:moveTo>
                <a:lnTo>
                  <a:pt x="348691" y="212102"/>
                </a:lnTo>
                <a:lnTo>
                  <a:pt x="272491" y="186664"/>
                </a:lnTo>
                <a:lnTo>
                  <a:pt x="263842" y="190563"/>
                </a:lnTo>
                <a:lnTo>
                  <a:pt x="259702" y="205041"/>
                </a:lnTo>
                <a:lnTo>
                  <a:pt x="263182" y="212966"/>
                </a:lnTo>
                <a:lnTo>
                  <a:pt x="339369" y="238404"/>
                </a:lnTo>
                <a:lnTo>
                  <a:pt x="348018" y="234505"/>
                </a:lnTo>
                <a:lnTo>
                  <a:pt x="352183" y="22002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AD13E07-8DE2-4854-AC4D-5F912262C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74" t="24110" r="22989" b="19858"/>
          <a:stretch/>
        </p:blipFill>
        <p:spPr>
          <a:xfrm>
            <a:off x="1247984" y="1002481"/>
            <a:ext cx="6648032" cy="389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27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9DA1BC2-334C-4A58-95E9-B87337AA25B5}"/>
              </a:ext>
            </a:extLst>
          </p:cNvPr>
          <p:cNvSpPr/>
          <p:nvPr/>
        </p:nvSpPr>
        <p:spPr>
          <a:xfrm>
            <a:off x="-126599" y="-58368"/>
            <a:ext cx="9397197" cy="5253091"/>
          </a:xfrm>
          <a:prstGeom prst="rect">
            <a:avLst/>
          </a:prstGeom>
          <a:solidFill>
            <a:srgbClr val="8CC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1C74294-6A19-4F3D-8B58-B2B69BF84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669" y="1641744"/>
            <a:ext cx="4733652" cy="3567572"/>
          </a:xfrm>
          <a:prstGeom prst="rect">
            <a:avLst/>
          </a:prstGeom>
        </p:spPr>
      </p:pic>
      <p:sp>
        <p:nvSpPr>
          <p:cNvPr id="6" name="Google Shape;189;g9a85470c5e_0_29">
            <a:extLst>
              <a:ext uri="{FF2B5EF4-FFF2-40B4-BE49-F238E27FC236}">
                <a16:creationId xmlns:a16="http://schemas.microsoft.com/office/drawing/2014/main" id="{A7472E96-FE3A-4DBF-87A3-C3CBAD566F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662" y="288523"/>
            <a:ext cx="2152071" cy="217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40" rIns="0" bIns="0" anchor="t" anchorCtr="0">
            <a:noAutofit/>
          </a:bodyPr>
          <a:lstStyle/>
          <a:p>
            <a:pPr marL="5776"/>
            <a:r>
              <a:rPr lang="en-US" sz="1637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Próximos</a:t>
            </a:r>
            <a:r>
              <a:rPr lang="en-US" sz="1637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37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passos</a:t>
            </a:r>
            <a:r>
              <a:rPr lang="en-US" sz="1637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br>
              <a:rPr lang="en-US" sz="1637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1637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1637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2021/02 </a:t>
            </a: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Foco</a:t>
            </a: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popularização</a:t>
            </a: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 #mapalgbti;</a:t>
            </a: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App:</a:t>
            </a: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Funcionalidade</a:t>
            </a: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serviços</a:t>
            </a: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amigáveis</a:t>
            </a: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; </a:t>
            </a: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Funcionalidade</a:t>
            </a: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comunidades</a:t>
            </a: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(rede social). </a:t>
            </a: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37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189;g9a85470c5e_0_29">
            <a:extLst>
              <a:ext uri="{FF2B5EF4-FFF2-40B4-BE49-F238E27FC236}">
                <a16:creationId xmlns:a16="http://schemas.microsoft.com/office/drawing/2014/main" id="{FE2E8D37-1206-44B5-B4A3-0486C4F496A0}"/>
              </a:ext>
            </a:extLst>
          </p:cNvPr>
          <p:cNvSpPr txBox="1">
            <a:spLocks/>
          </p:cNvSpPr>
          <p:nvPr/>
        </p:nvSpPr>
        <p:spPr>
          <a:xfrm>
            <a:off x="331662" y="3774510"/>
            <a:ext cx="2152071" cy="217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4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5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76"/>
            <a:br>
              <a:rPr lang="pt-BR" sz="1637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637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2022</a:t>
            </a:r>
            <a:br>
              <a:rPr lang="pt-BR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Transações online.</a:t>
            </a:r>
          </a:p>
          <a:p>
            <a:pPr marL="5776"/>
            <a:br>
              <a:rPr lang="pt-BR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lang="pt-BR" sz="1637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54182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9DA1BC2-334C-4A58-95E9-B87337AA25B5}"/>
              </a:ext>
            </a:extLst>
          </p:cNvPr>
          <p:cNvSpPr/>
          <p:nvPr/>
        </p:nvSpPr>
        <p:spPr>
          <a:xfrm>
            <a:off x="-126599" y="-58368"/>
            <a:ext cx="9397197" cy="5253091"/>
          </a:xfrm>
          <a:prstGeom prst="rect">
            <a:avLst/>
          </a:prstGeom>
          <a:solidFill>
            <a:srgbClr val="8CC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1C74294-6A19-4F3D-8B58-B2B69BF84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669" y="1641744"/>
            <a:ext cx="4733652" cy="3567572"/>
          </a:xfrm>
          <a:prstGeom prst="rect">
            <a:avLst/>
          </a:prstGeom>
        </p:spPr>
      </p:pic>
      <p:sp>
        <p:nvSpPr>
          <p:cNvPr id="6" name="Google Shape;189;g9a85470c5e_0_29">
            <a:extLst>
              <a:ext uri="{FF2B5EF4-FFF2-40B4-BE49-F238E27FC236}">
                <a16:creationId xmlns:a16="http://schemas.microsoft.com/office/drawing/2014/main" id="{A7472E96-FE3A-4DBF-87A3-C3CBAD566F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662" y="288523"/>
            <a:ext cx="2152071" cy="217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40" rIns="0" bIns="0" anchor="t" anchorCtr="0">
            <a:noAutofit/>
          </a:bodyPr>
          <a:lstStyle/>
          <a:p>
            <a:pPr marL="5776"/>
            <a:r>
              <a:rPr lang="en-US" sz="1637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Próximos</a:t>
            </a:r>
            <a:r>
              <a:rPr lang="en-US" sz="1637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37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passos</a:t>
            </a:r>
            <a:r>
              <a:rPr lang="en-US" sz="1637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br>
              <a:rPr lang="en-US" sz="1637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1637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1637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2021/02 </a:t>
            </a: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Foco</a:t>
            </a: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popularização</a:t>
            </a: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 #mapalgbti;</a:t>
            </a: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App:</a:t>
            </a: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Funcionalidade</a:t>
            </a: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serviços</a:t>
            </a: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amigáveis</a:t>
            </a: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; </a:t>
            </a: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Funcionalidade</a:t>
            </a: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37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comunidades</a:t>
            </a:r>
            <a: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(rede social). </a:t>
            </a: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37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189;g9a85470c5e_0_29">
            <a:extLst>
              <a:ext uri="{FF2B5EF4-FFF2-40B4-BE49-F238E27FC236}">
                <a16:creationId xmlns:a16="http://schemas.microsoft.com/office/drawing/2014/main" id="{FE2E8D37-1206-44B5-B4A3-0486C4F496A0}"/>
              </a:ext>
            </a:extLst>
          </p:cNvPr>
          <p:cNvSpPr txBox="1">
            <a:spLocks/>
          </p:cNvSpPr>
          <p:nvPr/>
        </p:nvSpPr>
        <p:spPr>
          <a:xfrm>
            <a:off x="331662" y="3774510"/>
            <a:ext cx="2152071" cy="217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4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5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76"/>
            <a:br>
              <a:rPr lang="pt-BR" sz="1637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637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2022</a:t>
            </a:r>
            <a:br>
              <a:rPr lang="pt-BR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Transações online.</a:t>
            </a:r>
          </a:p>
          <a:p>
            <a:pPr marL="5776"/>
            <a:br>
              <a:rPr lang="pt-BR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63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lang="pt-BR" sz="1637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53BE964-BEA5-4C30-BF26-1FE5BA367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213" y="626061"/>
            <a:ext cx="2210579" cy="44781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8B7CE42-E93E-498E-BEE3-EB723D96C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214" y="1328226"/>
            <a:ext cx="2481412" cy="65450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7BEE136-B462-46E9-A0AA-F34D1F1F5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360" y="2167184"/>
            <a:ext cx="2367197" cy="53028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4EC722D-3632-416B-B291-4E7FC307B2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1360" y="2965688"/>
            <a:ext cx="2531642" cy="39297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B3B5FF5-AA66-4107-A286-5A054BA8F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2409" y="3566231"/>
            <a:ext cx="2651399" cy="43670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49A8A6E-A81B-4938-9894-29F2F3AD9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2408" y="4197616"/>
            <a:ext cx="2429420" cy="53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50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/>
          <p:nvPr/>
        </p:nvSpPr>
        <p:spPr>
          <a:xfrm>
            <a:off x="3429000" y="645587"/>
            <a:ext cx="22860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algn="ctr"/>
            <a:r>
              <a:rPr lang="en" sz="2775" dirty="0">
                <a:solidFill>
                  <a:srgbClr val="D68ABA"/>
                </a:solidFill>
                <a:latin typeface="Roboto Black"/>
                <a:ea typeface="Roboto Black"/>
                <a:cs typeface="Roboto Black"/>
                <a:sym typeface="Roboto Black"/>
              </a:rPr>
              <a:t>METAS 2021</a:t>
            </a:r>
            <a:endParaRPr sz="2775" dirty="0">
              <a:solidFill>
                <a:srgbClr val="D68ABA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1749075" y="1282650"/>
            <a:ext cx="5645475" cy="46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algn="ctr"/>
            <a:r>
              <a:rPr lang="pt-BR" sz="9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pt-BR" sz="9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Nohs</a:t>
            </a:r>
            <a:r>
              <a:rPr lang="pt-BR" sz="9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Somos almeja até o final do ano popularizar o “#</a:t>
            </a:r>
            <a:r>
              <a:rPr lang="pt-BR" sz="9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mapalgbti</a:t>
            </a:r>
            <a:r>
              <a:rPr lang="pt-BR" sz="9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”, trabalhando com as mídias e influenciadores parceiros, investimento em MKT, construindo um caminho Seguro para a população LGBTI+</a:t>
            </a:r>
            <a:endParaRPr sz="9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/>
            <a:endParaRPr sz="9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30"/>
          <p:cNvSpPr txBox="1"/>
          <p:nvPr/>
        </p:nvSpPr>
        <p:spPr>
          <a:xfrm>
            <a:off x="1831979" y="2286050"/>
            <a:ext cx="1612800" cy="7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algn="ctr"/>
            <a:r>
              <a:rPr lang="en" sz="3825" dirty="0">
                <a:solidFill>
                  <a:srgbClr val="D68ABA"/>
                </a:solidFill>
                <a:latin typeface="Roboto Black"/>
                <a:ea typeface="Roboto Black"/>
                <a:cs typeface="Roboto Black"/>
                <a:sym typeface="Roboto Black"/>
              </a:rPr>
              <a:t>15K</a:t>
            </a:r>
            <a:endParaRPr sz="3825" dirty="0">
              <a:solidFill>
                <a:srgbClr val="D68ABA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7" name="Google Shape;167;p30"/>
          <p:cNvSpPr txBox="1"/>
          <p:nvPr/>
        </p:nvSpPr>
        <p:spPr>
          <a:xfrm>
            <a:off x="3765544" y="2286050"/>
            <a:ext cx="1612800" cy="7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algn="ctr"/>
            <a:r>
              <a:rPr lang="en" sz="3825" dirty="0">
                <a:solidFill>
                  <a:srgbClr val="D68ABA"/>
                </a:solidFill>
                <a:latin typeface="Roboto Black"/>
                <a:ea typeface="Roboto Black"/>
                <a:cs typeface="Roboto Black"/>
                <a:sym typeface="Roboto Black"/>
              </a:rPr>
              <a:t>10K</a:t>
            </a:r>
            <a:endParaRPr sz="3825" dirty="0">
              <a:solidFill>
                <a:srgbClr val="D68ABA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8" name="Google Shape;168;p30"/>
          <p:cNvSpPr txBox="1"/>
          <p:nvPr/>
        </p:nvSpPr>
        <p:spPr>
          <a:xfrm>
            <a:off x="5699110" y="2286050"/>
            <a:ext cx="1612800" cy="7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algn="ctr"/>
            <a:r>
              <a:rPr lang="en" sz="3825" dirty="0">
                <a:solidFill>
                  <a:srgbClr val="D68ABA"/>
                </a:solidFill>
                <a:latin typeface="Roboto Black"/>
                <a:ea typeface="Roboto Black"/>
                <a:cs typeface="Roboto Black"/>
                <a:sym typeface="Roboto Black"/>
              </a:rPr>
              <a:t>1k</a:t>
            </a:r>
            <a:endParaRPr sz="3825" dirty="0">
              <a:solidFill>
                <a:srgbClr val="D68ABA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9" name="Google Shape;169;p30"/>
          <p:cNvSpPr txBox="1"/>
          <p:nvPr/>
        </p:nvSpPr>
        <p:spPr>
          <a:xfrm>
            <a:off x="1749347" y="2910425"/>
            <a:ext cx="1778175" cy="3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algn="ctr"/>
            <a:r>
              <a:rPr lang="pt-BR" sz="1125" dirty="0">
                <a:solidFill>
                  <a:srgbClr val="D68ABA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" sz="1125" dirty="0">
                <a:solidFill>
                  <a:srgbClr val="D68ABA"/>
                </a:solidFill>
                <a:latin typeface="Roboto"/>
                <a:ea typeface="Roboto"/>
                <a:cs typeface="Roboto"/>
                <a:sym typeface="Roboto"/>
              </a:rPr>
              <a:t>gbtis+ impactades</a:t>
            </a:r>
            <a:endParaRPr sz="1125" dirty="0">
              <a:solidFill>
                <a:srgbClr val="D68AB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p30"/>
          <p:cNvSpPr txBox="1"/>
          <p:nvPr/>
        </p:nvSpPr>
        <p:spPr>
          <a:xfrm>
            <a:off x="1912620" y="3390887"/>
            <a:ext cx="1317809" cy="46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algn="ctr"/>
            <a:r>
              <a:rPr lang="en" sz="825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Não está sendo computada a possibilidade de viralização da plataforma. Com isso podemos chegar a 100K cadastros</a:t>
            </a:r>
            <a:endParaRPr sz="825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30"/>
          <p:cNvSpPr txBox="1"/>
          <p:nvPr/>
        </p:nvSpPr>
        <p:spPr>
          <a:xfrm>
            <a:off x="3724229" y="2910425"/>
            <a:ext cx="1778175" cy="3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algn="ctr"/>
            <a:r>
              <a:rPr lang="en" sz="1125" dirty="0">
                <a:solidFill>
                  <a:srgbClr val="D68ABA"/>
                </a:solidFill>
                <a:latin typeface="Roboto"/>
                <a:ea typeface="Roboto"/>
                <a:cs typeface="Roboto"/>
                <a:sym typeface="Roboto"/>
              </a:rPr>
              <a:t>avaliações</a:t>
            </a:r>
            <a:endParaRPr sz="1125" dirty="0">
              <a:solidFill>
                <a:srgbClr val="D68AB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30"/>
          <p:cNvSpPr txBox="1"/>
          <p:nvPr/>
        </p:nvSpPr>
        <p:spPr>
          <a:xfrm>
            <a:off x="5616479" y="2910425"/>
            <a:ext cx="1778175" cy="3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algn="ctr"/>
            <a:r>
              <a:rPr lang="pt-BR" sz="1125" dirty="0">
                <a:solidFill>
                  <a:srgbClr val="D68ABA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" sz="1125" dirty="0">
                <a:solidFill>
                  <a:srgbClr val="D68ABA"/>
                </a:solidFill>
                <a:latin typeface="Roboto"/>
                <a:ea typeface="Roboto"/>
                <a:cs typeface="Roboto"/>
                <a:sym typeface="Roboto"/>
              </a:rPr>
              <a:t>ugares amigáveis</a:t>
            </a:r>
            <a:endParaRPr sz="1125" dirty="0">
              <a:solidFill>
                <a:srgbClr val="D68AB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70;p30">
            <a:extLst>
              <a:ext uri="{FF2B5EF4-FFF2-40B4-BE49-F238E27FC236}">
                <a16:creationId xmlns:a16="http://schemas.microsoft.com/office/drawing/2014/main" id="{24B17109-9744-47E3-AFF2-88F4712A2F46}"/>
              </a:ext>
            </a:extLst>
          </p:cNvPr>
          <p:cNvSpPr txBox="1"/>
          <p:nvPr/>
        </p:nvSpPr>
        <p:spPr>
          <a:xfrm>
            <a:off x="4011584" y="3390887"/>
            <a:ext cx="1317809" cy="46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algn="ctr"/>
            <a:r>
              <a:rPr lang="en" sz="825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As avaliações podem ser feitas em todo o território nacional. Plataforma altamente escalonável.</a:t>
            </a:r>
            <a:endParaRPr sz="825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170;p30">
            <a:extLst>
              <a:ext uri="{FF2B5EF4-FFF2-40B4-BE49-F238E27FC236}">
                <a16:creationId xmlns:a16="http://schemas.microsoft.com/office/drawing/2014/main" id="{61708F8F-2FA7-4CDD-8851-BFE3E19D3373}"/>
              </a:ext>
            </a:extLst>
          </p:cNvPr>
          <p:cNvSpPr txBox="1"/>
          <p:nvPr/>
        </p:nvSpPr>
        <p:spPr>
          <a:xfrm>
            <a:off x="5913571" y="3407675"/>
            <a:ext cx="1317809" cy="46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algn="ctr"/>
            <a:r>
              <a:rPr lang="en" sz="825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 plataforma pode ser usada em todo o páis, contudo, nosso foco inicial será na região Sul e Sudeste.</a:t>
            </a:r>
            <a:endParaRPr sz="825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BD67CC-F662-4F6F-ACCF-6DAEFBC30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50" y="353452"/>
            <a:ext cx="3164172" cy="42829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E3DD155-F67D-4C65-8CF9-248CB99D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855" y="3415091"/>
            <a:ext cx="2391299" cy="63242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A585133-4CFB-45B3-B379-4E2391323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681" y="2571750"/>
            <a:ext cx="2384526" cy="53721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ECF4ED6-7D18-422A-9966-FD0566346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183" y="226245"/>
            <a:ext cx="3000271" cy="428299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8F69218-725F-4DC9-BE7D-BA07FC2D5E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1921"/>
          <a:stretch/>
        </p:blipFill>
        <p:spPr>
          <a:xfrm>
            <a:off x="4501398" y="2034539"/>
            <a:ext cx="3970004" cy="53721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577C2B2-3014-4A0A-A0BC-E467E7F0AB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54" t="91830" r="48306" b="3586"/>
          <a:stretch/>
        </p:blipFill>
        <p:spPr>
          <a:xfrm>
            <a:off x="704390" y="4728825"/>
            <a:ext cx="3222480" cy="18743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A849634-C7CA-4706-AD2E-0A3E29448564}"/>
              </a:ext>
            </a:extLst>
          </p:cNvPr>
          <p:cNvSpPr txBox="1"/>
          <p:nvPr/>
        </p:nvSpPr>
        <p:spPr>
          <a:xfrm>
            <a:off x="-355973" y="4703425"/>
            <a:ext cx="4234696" cy="26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 aqui e confira a matéria da Forbes</a:t>
            </a:r>
            <a:endParaRPr lang="en-US" sz="546" dirty="0">
              <a:solidFill>
                <a:schemeClr val="bg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017BFB1-88E8-4D76-9CD5-BB00410EE3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54" t="91830" r="48306" b="3586"/>
          <a:stretch/>
        </p:blipFill>
        <p:spPr>
          <a:xfrm>
            <a:off x="5428790" y="4722235"/>
            <a:ext cx="3073765" cy="19402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A5A48BE-B762-45E5-BD3D-697CBB9352E4}"/>
              </a:ext>
            </a:extLst>
          </p:cNvPr>
          <p:cNvSpPr txBox="1"/>
          <p:nvPr/>
        </p:nvSpPr>
        <p:spPr>
          <a:xfrm>
            <a:off x="4369052" y="4696565"/>
            <a:ext cx="4234696" cy="26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 aqui e confira a matéria da Uol</a:t>
            </a:r>
            <a:endParaRPr lang="en-US" sz="546" dirty="0">
              <a:solidFill>
                <a:schemeClr val="bg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35421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577C2B2-3014-4A0A-A0BC-E467E7F0A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4" t="91830" r="48306" b="3586"/>
          <a:stretch/>
        </p:blipFill>
        <p:spPr>
          <a:xfrm>
            <a:off x="308957" y="4425610"/>
            <a:ext cx="3638204" cy="21161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A849634-C7CA-4706-AD2E-0A3E29448564}"/>
              </a:ext>
            </a:extLst>
          </p:cNvPr>
          <p:cNvSpPr txBox="1"/>
          <p:nvPr/>
        </p:nvSpPr>
        <p:spPr>
          <a:xfrm>
            <a:off x="-825268" y="4404438"/>
            <a:ext cx="4879107" cy="26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 aqui e confira a parceria com La Guapa</a:t>
            </a:r>
            <a:endParaRPr lang="en-US" sz="546" dirty="0">
              <a:solidFill>
                <a:schemeClr val="bg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589F1CE-7143-498F-A385-552DBEBA6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57" y="1266133"/>
            <a:ext cx="4078833" cy="261123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64C6D29-20A7-4783-8F3E-A778F67B1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789" y="1266133"/>
            <a:ext cx="4081031" cy="261123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819643F-D5E5-4B8B-B210-116FDC0A7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4" t="91830" r="48306" b="3586"/>
          <a:stretch/>
        </p:blipFill>
        <p:spPr>
          <a:xfrm>
            <a:off x="4690457" y="4425610"/>
            <a:ext cx="3638204" cy="21161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A5A48BE-B762-45E5-BD3D-697CBB9352E4}"/>
              </a:ext>
            </a:extLst>
          </p:cNvPr>
          <p:cNvSpPr txBox="1"/>
          <p:nvPr/>
        </p:nvSpPr>
        <p:spPr>
          <a:xfrm>
            <a:off x="3599928" y="4401222"/>
            <a:ext cx="5010671" cy="26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 aqui e confira o quadro mensal com QOT</a:t>
            </a:r>
            <a:endParaRPr lang="en-US" sz="546" dirty="0">
              <a:solidFill>
                <a:schemeClr val="bg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65137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g9a85470c5e_0_227"/>
          <p:cNvGrpSpPr/>
          <p:nvPr/>
        </p:nvGrpSpPr>
        <p:grpSpPr>
          <a:xfrm>
            <a:off x="321" y="0"/>
            <a:ext cx="8569490" cy="812892"/>
            <a:chOff x="0" y="0"/>
            <a:chExt cx="18842298" cy="1787358"/>
          </a:xfrm>
        </p:grpSpPr>
        <p:sp>
          <p:nvSpPr>
            <p:cNvPr id="635" name="Google Shape;635;g9a85470c5e_0_227"/>
            <p:cNvSpPr>
              <a:spLocks/>
            </p:cNvSpPr>
            <p:nvPr/>
          </p:nvSpPr>
          <p:spPr>
            <a:xfrm>
              <a:off x="892698" y="0"/>
              <a:ext cx="17949600" cy="1062900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SzPts val="1800"/>
              </a:pPr>
              <a:endParaRPr sz="819"/>
            </a:p>
          </p:txBody>
        </p:sp>
        <p:sp>
          <p:nvSpPr>
            <p:cNvPr id="636" name="Google Shape;636;g9a85470c5e_0_227"/>
            <p:cNvSpPr>
              <a:spLocks/>
            </p:cNvSpPr>
            <p:nvPr/>
          </p:nvSpPr>
          <p:spPr>
            <a:xfrm>
              <a:off x="0" y="1001864"/>
              <a:ext cx="9101455" cy="785494"/>
            </a:xfrm>
            <a:custGeom>
              <a:avLst/>
              <a:gdLst/>
              <a:ahLst/>
              <a:cxnLst/>
              <a:rect l="l" t="t" r="r" b="b"/>
              <a:pathLst>
                <a:path w="9101455" h="785494" extrusionOk="0">
                  <a:moveTo>
                    <a:pt x="8708321" y="0"/>
                  </a:moveTo>
                  <a:lnTo>
                    <a:pt x="0" y="0"/>
                  </a:lnTo>
                  <a:lnTo>
                    <a:pt x="0" y="785316"/>
                  </a:lnTo>
                  <a:lnTo>
                    <a:pt x="8708321" y="785316"/>
                  </a:lnTo>
                  <a:lnTo>
                    <a:pt x="8757575" y="782257"/>
                  </a:lnTo>
                  <a:lnTo>
                    <a:pt x="8805004" y="773324"/>
                  </a:lnTo>
                  <a:lnTo>
                    <a:pt x="8850239" y="758886"/>
                  </a:lnTo>
                  <a:lnTo>
                    <a:pt x="8892913" y="739311"/>
                  </a:lnTo>
                  <a:lnTo>
                    <a:pt x="8932656" y="714966"/>
                  </a:lnTo>
                  <a:lnTo>
                    <a:pt x="8969102" y="686219"/>
                  </a:lnTo>
                  <a:lnTo>
                    <a:pt x="9001882" y="653439"/>
                  </a:lnTo>
                  <a:lnTo>
                    <a:pt x="9030628" y="616993"/>
                  </a:lnTo>
                  <a:lnTo>
                    <a:pt x="9054973" y="577250"/>
                  </a:lnTo>
                  <a:lnTo>
                    <a:pt x="9074549" y="534577"/>
                  </a:lnTo>
                  <a:lnTo>
                    <a:pt x="9088987" y="489342"/>
                  </a:lnTo>
                  <a:lnTo>
                    <a:pt x="9097919" y="441913"/>
                  </a:lnTo>
                  <a:lnTo>
                    <a:pt x="9100979" y="392658"/>
                  </a:lnTo>
                  <a:lnTo>
                    <a:pt x="9097919" y="343403"/>
                  </a:lnTo>
                  <a:lnTo>
                    <a:pt x="9088987" y="295974"/>
                  </a:lnTo>
                  <a:lnTo>
                    <a:pt x="9074549" y="250739"/>
                  </a:lnTo>
                  <a:lnTo>
                    <a:pt x="9054973" y="208066"/>
                  </a:lnTo>
                  <a:lnTo>
                    <a:pt x="9030628" y="168322"/>
                  </a:lnTo>
                  <a:lnTo>
                    <a:pt x="9001882" y="131876"/>
                  </a:lnTo>
                  <a:lnTo>
                    <a:pt x="8969102" y="99096"/>
                  </a:lnTo>
                  <a:lnTo>
                    <a:pt x="8932656" y="70350"/>
                  </a:lnTo>
                  <a:lnTo>
                    <a:pt x="8892913" y="46005"/>
                  </a:lnTo>
                  <a:lnTo>
                    <a:pt x="8850239" y="26429"/>
                  </a:lnTo>
                  <a:lnTo>
                    <a:pt x="8805004" y="11991"/>
                  </a:lnTo>
                  <a:lnTo>
                    <a:pt x="8757575" y="3059"/>
                  </a:lnTo>
                  <a:lnTo>
                    <a:pt x="8708321" y="0"/>
                  </a:lnTo>
                  <a:close/>
                </a:path>
              </a:pathLst>
            </a:custGeom>
            <a:solidFill>
              <a:srgbClr val="57BE8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SzPts val="1800"/>
              </a:pPr>
              <a:endParaRPr sz="819"/>
            </a:p>
          </p:txBody>
        </p:sp>
      </p:grpSp>
      <p:sp>
        <p:nvSpPr>
          <p:cNvPr id="637" name="Google Shape;637;g9a85470c5e_0_227"/>
          <p:cNvSpPr txBox="1">
            <a:spLocks noGrp="1"/>
          </p:cNvSpPr>
          <p:nvPr>
            <p:ph type="title"/>
          </p:nvPr>
        </p:nvSpPr>
        <p:spPr>
          <a:xfrm>
            <a:off x="822489" y="567403"/>
            <a:ext cx="2984220" cy="217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40" rIns="0" bIns="0" anchor="t" anchorCtr="0">
            <a:noAutofit/>
          </a:bodyPr>
          <a:lstStyle/>
          <a:p>
            <a:pPr marL="5776"/>
            <a:r>
              <a:rPr lang="en-US" sz="1092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NOHS SOMOS  - O QUE BUSCAMOS</a:t>
            </a:r>
            <a:endParaRPr sz="1092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7D87FD7-28B9-4998-9BC6-E61640164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83" t="61348" r="21439" b="32020"/>
          <a:stretch/>
        </p:blipFill>
        <p:spPr>
          <a:xfrm>
            <a:off x="2913702" y="2813338"/>
            <a:ext cx="4849090" cy="418997"/>
          </a:xfrm>
          <a:prstGeom prst="rect">
            <a:avLst/>
          </a:prstGeom>
        </p:spPr>
      </p:pic>
      <p:sp>
        <p:nvSpPr>
          <p:cNvPr id="3" name="Google Shape;709;p41">
            <a:extLst>
              <a:ext uri="{FF2B5EF4-FFF2-40B4-BE49-F238E27FC236}">
                <a16:creationId xmlns:a16="http://schemas.microsoft.com/office/drawing/2014/main" id="{0D7CC1E6-A130-4F22-8DE3-F82789EC1C3F}"/>
              </a:ext>
            </a:extLst>
          </p:cNvPr>
          <p:cNvSpPr>
            <a:spLocks/>
          </p:cNvSpPr>
          <p:nvPr/>
        </p:nvSpPr>
        <p:spPr>
          <a:xfrm>
            <a:off x="3565491" y="1004777"/>
            <a:ext cx="1845149" cy="185373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785830D-0D3A-4BA7-84AE-61C0C9277D6C}"/>
              </a:ext>
            </a:extLst>
          </p:cNvPr>
          <p:cNvSpPr/>
          <p:nvPr/>
        </p:nvSpPr>
        <p:spPr>
          <a:xfrm>
            <a:off x="4488065" y="3340593"/>
            <a:ext cx="2684304" cy="395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10" name="Google Shape;50;g9a85470c5e_0_0">
            <a:extLst>
              <a:ext uri="{FF2B5EF4-FFF2-40B4-BE49-F238E27FC236}">
                <a16:creationId xmlns:a16="http://schemas.microsoft.com/office/drawing/2014/main" id="{AC583AB5-AF35-4100-B707-64DBB87599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40292" y="3297891"/>
            <a:ext cx="5053796" cy="117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40" rIns="0" bIns="0" anchor="t" anchorCtr="0">
            <a:noAutofit/>
          </a:bodyPr>
          <a:lstStyle/>
          <a:p>
            <a:pPr marL="1122847" indent="0" algn="ctr"/>
            <a:r>
              <a:rPr lang="en-US" sz="910" b="1" dirty="0" err="1">
                <a:latin typeface="Montserrat"/>
                <a:ea typeface="Montserrat"/>
                <a:cs typeface="Montserrat"/>
                <a:sym typeface="Montserrat"/>
              </a:rPr>
              <a:t>Parceires</a:t>
            </a:r>
            <a:r>
              <a:rPr lang="en-US" sz="91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10" dirty="0">
                <a:latin typeface="Montserrat"/>
                <a:ea typeface="Montserrat"/>
                <a:cs typeface="Montserrat"/>
                <a:sym typeface="Montserrat"/>
              </a:rPr>
              <a:t>que </a:t>
            </a:r>
            <a:r>
              <a:rPr lang="en-US" sz="910" dirty="0" err="1">
                <a:latin typeface="Montserrat"/>
                <a:ea typeface="Montserrat"/>
                <a:cs typeface="Montserrat"/>
                <a:sym typeface="Montserrat"/>
              </a:rPr>
              <a:t>acreditem</a:t>
            </a:r>
            <a:r>
              <a:rPr lang="en-US" sz="910" dirty="0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910" dirty="0" err="1">
                <a:latin typeface="Montserrat"/>
                <a:ea typeface="Montserrat"/>
                <a:cs typeface="Montserrat"/>
                <a:sym typeface="Montserrat"/>
              </a:rPr>
              <a:t>queiram</a:t>
            </a:r>
            <a:r>
              <a:rPr lang="en-US" sz="91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10" dirty="0" err="1">
                <a:latin typeface="Montserrat"/>
                <a:ea typeface="Montserrat"/>
                <a:cs typeface="Montserrat"/>
                <a:sym typeface="Montserrat"/>
              </a:rPr>
              <a:t>fazer</a:t>
            </a:r>
            <a:r>
              <a:rPr lang="en-US" sz="91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10" dirty="0" err="1">
                <a:latin typeface="Montserrat"/>
                <a:ea typeface="Montserrat"/>
                <a:cs typeface="Montserrat"/>
                <a:sym typeface="Montserrat"/>
              </a:rPr>
              <a:t>parte</a:t>
            </a:r>
            <a:r>
              <a:rPr lang="en-US" sz="910" dirty="0">
                <a:latin typeface="Montserrat"/>
                <a:ea typeface="Montserrat"/>
                <a:cs typeface="Montserrat"/>
                <a:sym typeface="Montserrat"/>
              </a:rPr>
              <a:t> dessa </a:t>
            </a:r>
            <a:r>
              <a:rPr lang="en-US" sz="910" b="1" dirty="0" err="1">
                <a:latin typeface="Montserrat"/>
                <a:ea typeface="Montserrat"/>
                <a:cs typeface="Montserrat"/>
                <a:sym typeface="Montserrat"/>
              </a:rPr>
              <a:t>transformação</a:t>
            </a:r>
            <a:r>
              <a:rPr lang="en-US" sz="910" b="1" dirty="0">
                <a:latin typeface="Montserrat"/>
                <a:ea typeface="Montserrat"/>
                <a:cs typeface="Montserrat"/>
                <a:sym typeface="Montserrat"/>
              </a:rPr>
              <a:t> social;</a:t>
            </a:r>
          </a:p>
          <a:p>
            <a:pPr marL="1122847" indent="0" algn="ctr"/>
            <a:r>
              <a:rPr lang="en-US" sz="910" dirty="0">
                <a:latin typeface="Montserrat"/>
                <a:ea typeface="Montserrat"/>
                <a:cs typeface="Montserrat"/>
                <a:sym typeface="Montserrat"/>
              </a:rPr>
              <a:t>  </a:t>
            </a:r>
          </a:p>
          <a:p>
            <a:pPr marL="1122847" indent="0" algn="ctr"/>
            <a:r>
              <a:rPr lang="pt-BR" sz="910" dirty="0">
                <a:latin typeface="Montserrat"/>
                <a:ea typeface="Montserrat"/>
                <a:cs typeface="Montserrat"/>
                <a:sym typeface="Montserrat"/>
              </a:rPr>
              <a:t>Conhece alguma empresa que se interessaria? </a:t>
            </a:r>
          </a:p>
          <a:p>
            <a:pPr marL="1122847" indent="0" algn="ctr"/>
            <a:r>
              <a:rPr lang="pt-BR" sz="910" dirty="0">
                <a:latin typeface="Montserrat"/>
                <a:ea typeface="Montserrat"/>
                <a:cs typeface="Montserrat"/>
                <a:sym typeface="Montserrat"/>
              </a:rPr>
              <a:t>Conta pra gente: contato@nohssomos.com.br</a:t>
            </a:r>
            <a:endParaRPr sz="91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8522C9A-CF5A-4E8E-ABCE-42628A381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9" t="75642" r="43038" b="7628"/>
          <a:stretch/>
        </p:blipFill>
        <p:spPr>
          <a:xfrm>
            <a:off x="1266972" y="3968158"/>
            <a:ext cx="5905397" cy="10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55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42AF0E6-773F-4EF0-A5FA-85F94711AF41}"/>
              </a:ext>
            </a:extLst>
          </p:cNvPr>
          <p:cNvSpPr/>
          <p:nvPr/>
        </p:nvSpPr>
        <p:spPr>
          <a:xfrm>
            <a:off x="-74322" y="0"/>
            <a:ext cx="9330411" cy="5199481"/>
          </a:xfrm>
          <a:prstGeom prst="rect">
            <a:avLst/>
          </a:prstGeom>
          <a:solidFill>
            <a:srgbClr val="73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4B3FEF8-3E16-422C-ADB7-684469C0E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48" t="16974" r="34658" b="16255"/>
          <a:stretch/>
        </p:blipFill>
        <p:spPr>
          <a:xfrm>
            <a:off x="156342" y="0"/>
            <a:ext cx="7544023" cy="519948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01DB198-8BC5-4404-805A-E489D1BD9500}"/>
              </a:ext>
            </a:extLst>
          </p:cNvPr>
          <p:cNvSpPr/>
          <p:nvPr/>
        </p:nvSpPr>
        <p:spPr>
          <a:xfrm>
            <a:off x="354655" y="1999929"/>
            <a:ext cx="4389526" cy="2377647"/>
          </a:xfrm>
          <a:prstGeom prst="rect">
            <a:avLst/>
          </a:prstGeom>
          <a:solidFill>
            <a:srgbClr val="73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89B8E49-E6AA-436E-8CEE-D40E47A91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01" t="43817" r="76372" b="28731"/>
          <a:stretch/>
        </p:blipFill>
        <p:spPr>
          <a:xfrm>
            <a:off x="1592524" y="2127614"/>
            <a:ext cx="1692663" cy="213771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3C40F6E-F4D6-469E-AC3E-2FED475A88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84" b="3055"/>
          <a:stretch/>
        </p:blipFill>
        <p:spPr>
          <a:xfrm>
            <a:off x="3378714" y="2261747"/>
            <a:ext cx="1271940" cy="1262201"/>
          </a:xfrm>
          <a:prstGeom prst="ellipse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140E2A33-0C7E-4D0F-B73E-F161F4181F6C}"/>
              </a:ext>
            </a:extLst>
          </p:cNvPr>
          <p:cNvSpPr/>
          <p:nvPr/>
        </p:nvSpPr>
        <p:spPr>
          <a:xfrm>
            <a:off x="1354716" y="3586616"/>
            <a:ext cx="7031621" cy="1360045"/>
          </a:xfrm>
          <a:prstGeom prst="rect">
            <a:avLst/>
          </a:prstGeom>
          <a:solidFill>
            <a:srgbClr val="73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8" name="Google Shape;50;g9a85470c5e_0_0">
            <a:extLst>
              <a:ext uri="{FF2B5EF4-FFF2-40B4-BE49-F238E27FC236}">
                <a16:creationId xmlns:a16="http://schemas.microsoft.com/office/drawing/2014/main" id="{3A3BED11-A55E-4DC5-B92A-2BE837DB213A}"/>
              </a:ext>
            </a:extLst>
          </p:cNvPr>
          <p:cNvSpPr txBox="1">
            <a:spLocks/>
          </p:cNvSpPr>
          <p:nvPr/>
        </p:nvSpPr>
        <p:spPr>
          <a:xfrm>
            <a:off x="2417641" y="3709357"/>
            <a:ext cx="2105416" cy="117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4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22847" algn="ctr">
              <a:buSzPts val="1400"/>
            </a:pPr>
            <a:r>
              <a:rPr lang="pt-BR" sz="910" dirty="0" err="1">
                <a:solidFill>
                  <a:schemeClr val="bg1"/>
                </a:solidFill>
                <a:latin typeface="+mn-lt"/>
                <a:ea typeface="Montserrat"/>
                <a:cs typeface="Montserrat"/>
                <a:sym typeface="Montserrat"/>
              </a:rPr>
              <a:t>anne</a:t>
            </a:r>
            <a:r>
              <a:rPr lang="pt-BR" sz="910" dirty="0">
                <a:solidFill>
                  <a:schemeClr val="bg1"/>
                </a:solidFill>
                <a:latin typeface="+mn-lt"/>
                <a:ea typeface="Montserrat"/>
                <a:cs typeface="Montserrat"/>
                <a:sym typeface="Montserrat"/>
              </a:rPr>
              <a:t> borges</a:t>
            </a:r>
          </a:p>
          <a:p>
            <a:pPr marL="1122847" algn="ctr">
              <a:buSzPts val="1400"/>
            </a:pPr>
            <a:r>
              <a:rPr lang="pt-BR" sz="910" dirty="0">
                <a:solidFill>
                  <a:schemeClr val="bg1"/>
                </a:solidFill>
                <a:latin typeface="+mn-lt"/>
                <a:ea typeface="Montserrat"/>
                <a:cs typeface="Montserrat"/>
                <a:sym typeface="Montserrat"/>
              </a:rPr>
              <a:t>CPO/COO</a:t>
            </a:r>
          </a:p>
        </p:txBody>
      </p:sp>
      <p:sp>
        <p:nvSpPr>
          <p:cNvPr id="10" name="Google Shape;50;g9a85470c5e_0_0">
            <a:extLst>
              <a:ext uri="{FF2B5EF4-FFF2-40B4-BE49-F238E27FC236}">
                <a16:creationId xmlns:a16="http://schemas.microsoft.com/office/drawing/2014/main" id="{4779B833-A05F-47FB-AA4E-CEE4728481A7}"/>
              </a:ext>
            </a:extLst>
          </p:cNvPr>
          <p:cNvSpPr txBox="1">
            <a:spLocks/>
          </p:cNvSpPr>
          <p:nvPr/>
        </p:nvSpPr>
        <p:spPr>
          <a:xfrm>
            <a:off x="3924225" y="3709357"/>
            <a:ext cx="2105416" cy="117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4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22847" algn="ctr">
              <a:buSzPts val="1400"/>
            </a:pPr>
            <a:r>
              <a:rPr lang="pt-BR" sz="910" dirty="0" err="1">
                <a:solidFill>
                  <a:schemeClr val="bg1"/>
                </a:solidFill>
                <a:latin typeface="+mn-lt"/>
                <a:ea typeface="Montserrat"/>
                <a:cs typeface="Montserrat"/>
                <a:sym typeface="Montserrat"/>
              </a:rPr>
              <a:t>anne</a:t>
            </a:r>
            <a:r>
              <a:rPr lang="pt-BR" sz="910" dirty="0">
                <a:solidFill>
                  <a:schemeClr val="bg1"/>
                </a:solidFill>
                <a:latin typeface="+mn-lt"/>
                <a:ea typeface="Montserrat"/>
                <a:cs typeface="Montserrat"/>
                <a:sym typeface="Montserrat"/>
              </a:rPr>
              <a:t> borges</a:t>
            </a:r>
          </a:p>
          <a:p>
            <a:pPr marL="1122847" algn="ctr">
              <a:buSzPts val="1400"/>
            </a:pPr>
            <a:r>
              <a:rPr lang="pt-BR" sz="910" dirty="0">
                <a:solidFill>
                  <a:schemeClr val="bg1"/>
                </a:solidFill>
                <a:latin typeface="+mn-lt"/>
                <a:ea typeface="Montserrat"/>
                <a:cs typeface="Montserrat"/>
                <a:sym typeface="Montserrat"/>
              </a:rPr>
              <a:t>CMO</a:t>
            </a:r>
          </a:p>
        </p:txBody>
      </p:sp>
      <p:sp>
        <p:nvSpPr>
          <p:cNvPr id="11" name="Google Shape;50;g9a85470c5e_0_0">
            <a:extLst>
              <a:ext uri="{FF2B5EF4-FFF2-40B4-BE49-F238E27FC236}">
                <a16:creationId xmlns:a16="http://schemas.microsoft.com/office/drawing/2014/main" id="{E3F32AF3-C46C-4217-91A4-3B4D0655A0B5}"/>
              </a:ext>
            </a:extLst>
          </p:cNvPr>
          <p:cNvSpPr txBox="1">
            <a:spLocks/>
          </p:cNvSpPr>
          <p:nvPr/>
        </p:nvSpPr>
        <p:spPr>
          <a:xfrm>
            <a:off x="5365868" y="3709357"/>
            <a:ext cx="2105416" cy="117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4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22847" algn="ctr">
              <a:buSzPts val="1400"/>
            </a:pPr>
            <a:r>
              <a:rPr lang="pt-BR" sz="910" dirty="0">
                <a:solidFill>
                  <a:schemeClr val="bg1"/>
                </a:solidFill>
                <a:latin typeface="+mn-lt"/>
                <a:ea typeface="Montserrat"/>
                <a:cs typeface="Montserrat"/>
                <a:sym typeface="Montserrat"/>
              </a:rPr>
              <a:t>bruno </a:t>
            </a:r>
            <a:r>
              <a:rPr lang="pt-BR" sz="910" dirty="0" err="1">
                <a:solidFill>
                  <a:schemeClr val="bg1"/>
                </a:solidFill>
                <a:latin typeface="+mn-lt"/>
                <a:ea typeface="Montserrat"/>
                <a:cs typeface="Montserrat"/>
                <a:sym typeface="Montserrat"/>
              </a:rPr>
              <a:t>jordão</a:t>
            </a:r>
            <a:endParaRPr lang="pt-BR" sz="910" dirty="0">
              <a:solidFill>
                <a:schemeClr val="bg1"/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1122847" algn="ctr">
              <a:buSzPts val="1400"/>
            </a:pPr>
            <a:r>
              <a:rPr lang="pt-BR" sz="910" dirty="0">
                <a:solidFill>
                  <a:schemeClr val="bg1"/>
                </a:solidFill>
                <a:latin typeface="+mn-lt"/>
                <a:ea typeface="Montserrat"/>
                <a:cs typeface="Montserrat"/>
                <a:sym typeface="Montserrat"/>
              </a:rPr>
              <a:t>CFO/Consultor</a:t>
            </a:r>
          </a:p>
        </p:txBody>
      </p:sp>
      <p:sp>
        <p:nvSpPr>
          <p:cNvPr id="12" name="Google Shape;50;g9a85470c5e_0_0">
            <a:extLst>
              <a:ext uri="{FF2B5EF4-FFF2-40B4-BE49-F238E27FC236}">
                <a16:creationId xmlns:a16="http://schemas.microsoft.com/office/drawing/2014/main" id="{C1C333C3-7D26-46F8-A562-23D477D94451}"/>
              </a:ext>
            </a:extLst>
          </p:cNvPr>
          <p:cNvSpPr txBox="1">
            <a:spLocks/>
          </p:cNvSpPr>
          <p:nvPr/>
        </p:nvSpPr>
        <p:spPr>
          <a:xfrm>
            <a:off x="820281" y="3706855"/>
            <a:ext cx="2105416" cy="117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4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22847" algn="ctr">
              <a:buSzPts val="1400"/>
            </a:pPr>
            <a:r>
              <a:rPr lang="pt-BR" sz="910" dirty="0" err="1">
                <a:solidFill>
                  <a:schemeClr val="bg1"/>
                </a:solidFill>
                <a:latin typeface="+mn-lt"/>
                <a:ea typeface="Montserrat"/>
                <a:cs typeface="Montserrat"/>
                <a:sym typeface="Montserrat"/>
              </a:rPr>
              <a:t>hóttmar</a:t>
            </a:r>
            <a:r>
              <a:rPr lang="pt-BR" sz="910" dirty="0">
                <a:solidFill>
                  <a:schemeClr val="bg1"/>
                </a:solidFill>
                <a:latin typeface="+mn-lt"/>
                <a:ea typeface="Montserrat"/>
                <a:cs typeface="Montserrat"/>
                <a:sym typeface="Montserrat"/>
              </a:rPr>
              <a:t> loch</a:t>
            </a:r>
          </a:p>
          <a:p>
            <a:pPr marL="1122847" algn="ctr">
              <a:buSzPts val="1400"/>
            </a:pPr>
            <a:r>
              <a:rPr lang="pt-BR" sz="910" dirty="0">
                <a:solidFill>
                  <a:schemeClr val="bg1"/>
                </a:solidFill>
                <a:latin typeface="+mn-lt"/>
                <a:ea typeface="Montserrat"/>
                <a:cs typeface="Montserrat"/>
                <a:sym typeface="Montserrat"/>
              </a:rPr>
              <a:t>CEO</a:t>
            </a:r>
          </a:p>
        </p:txBody>
      </p:sp>
    </p:spTree>
    <p:extLst>
      <p:ext uri="{BB962C8B-B14F-4D97-AF65-F5344CB8AC3E}">
        <p14:creationId xmlns:p14="http://schemas.microsoft.com/office/powerpoint/2010/main" val="1170346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79760B5-8149-4A99-BCF3-651A23A18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04" t="13727" r="11000" b="6579"/>
          <a:stretch/>
        </p:blipFill>
        <p:spPr>
          <a:xfrm>
            <a:off x="321" y="0"/>
            <a:ext cx="9143358" cy="51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71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34916D0-24DA-4D68-843D-E120699AA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" y="0"/>
            <a:ext cx="9215708" cy="5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93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AD49713-2AE6-43EA-8648-DA2EFC806565}"/>
              </a:ext>
            </a:extLst>
          </p:cNvPr>
          <p:cNvSpPr txBox="1"/>
          <p:nvPr/>
        </p:nvSpPr>
        <p:spPr>
          <a:xfrm>
            <a:off x="2987968" y="137715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>
                <a:solidFill>
                  <a:schemeClr val="tx1"/>
                </a:solidFill>
                <a:latin typeface="Montserrat Medium" panose="00000600000000000000" pitchFamily="50" charset="0"/>
                <a:ea typeface="Oswald"/>
                <a:cs typeface="Oswald"/>
                <a:sym typeface="Oswald Regular"/>
              </a:rPr>
              <a:t>A </a:t>
            </a:r>
            <a:r>
              <a:rPr lang="pt-BR" dirty="0" err="1">
                <a:solidFill>
                  <a:schemeClr val="tx1"/>
                </a:solidFill>
                <a:latin typeface="Montserrat Medium" panose="00000600000000000000" pitchFamily="50" charset="0"/>
                <a:ea typeface="Oswald"/>
                <a:cs typeface="Oswald"/>
                <a:sym typeface="Oswald Regular"/>
              </a:rPr>
              <a:t>Nohs</a:t>
            </a:r>
            <a:r>
              <a:rPr lang="pt-BR" dirty="0">
                <a:solidFill>
                  <a:schemeClr val="tx1"/>
                </a:solidFill>
                <a:latin typeface="Montserrat Medium" panose="00000600000000000000" pitchFamily="50" charset="0"/>
                <a:ea typeface="Oswald"/>
                <a:cs typeface="Oswald"/>
                <a:sym typeface="Oswald Regular"/>
              </a:rPr>
              <a:t> Somos: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AFEC8BF-25CF-492A-A213-9E501C6AD1E3}"/>
              </a:ext>
            </a:extLst>
          </p:cNvPr>
          <p:cNvSpPr txBox="1"/>
          <p:nvPr/>
        </p:nvSpPr>
        <p:spPr>
          <a:xfrm>
            <a:off x="484562" y="1948071"/>
            <a:ext cx="83846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688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Uma startup de </a:t>
            </a:r>
            <a:r>
              <a:rPr lang="en-US" sz="1400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impacto</a:t>
            </a:r>
            <a:r>
              <a:rPr lang="en-US" sz="1400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social </a:t>
            </a:r>
            <a:r>
              <a:rPr lang="en-US" sz="1400" b="1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sem</a:t>
            </a:r>
            <a:r>
              <a:rPr lang="en-US" sz="1400" b="1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divisão</a:t>
            </a:r>
            <a:r>
              <a:rPr lang="en-US" sz="1400" b="1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400" b="1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lucros</a:t>
            </a:r>
            <a:r>
              <a:rPr lang="en-US" sz="1400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,  com </a:t>
            </a:r>
            <a:r>
              <a:rPr lang="en-US" sz="1400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r>
              <a:rPr lang="en-US" sz="1400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400" b="1" i="1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promover</a:t>
            </a:r>
            <a:r>
              <a:rPr lang="en-US" sz="1400" b="1" i="1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o </a:t>
            </a:r>
            <a:r>
              <a:rPr lang="en-US" sz="1400" b="1" i="1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bem-estar</a:t>
            </a:r>
            <a:r>
              <a:rPr lang="en-US" sz="1400" b="1" i="1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400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da </a:t>
            </a:r>
            <a:r>
              <a:rPr lang="en-US" sz="1400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comunidade</a:t>
            </a:r>
            <a:r>
              <a:rPr lang="en-US" sz="1400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400" b="1" i="1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LGBTI+ </a:t>
            </a:r>
          </a:p>
          <a:p>
            <a:pPr marL="24688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e auxiliar as </a:t>
            </a:r>
            <a:r>
              <a:rPr lang="en-US" sz="1400" b="1" i="1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empresas</a:t>
            </a:r>
            <a:r>
              <a:rPr lang="en-US" sz="1400" b="1" i="1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400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-US" sz="1400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melhorarem</a:t>
            </a:r>
            <a:r>
              <a:rPr lang="en-US" sz="1400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400" b="1" i="1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sua</a:t>
            </a:r>
            <a:r>
              <a:rPr lang="en-US" sz="1400" b="1" i="1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400" b="1" i="1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gestão</a:t>
            </a:r>
            <a:r>
              <a:rPr lang="en-US" sz="1400" b="1" i="1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400" b="1" i="1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inclusiva</a:t>
            </a:r>
            <a:r>
              <a:rPr lang="en-US" sz="1400" b="1" i="1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9" name="Google Shape;47;g9a85470c5e_0_0">
            <a:extLst>
              <a:ext uri="{FF2B5EF4-FFF2-40B4-BE49-F238E27FC236}">
                <a16:creationId xmlns:a16="http://schemas.microsoft.com/office/drawing/2014/main" id="{8F16964E-BBB7-4472-99E2-72FE3D30B5BE}"/>
              </a:ext>
            </a:extLst>
          </p:cNvPr>
          <p:cNvSpPr>
            <a:spLocks/>
          </p:cNvSpPr>
          <p:nvPr/>
        </p:nvSpPr>
        <p:spPr>
          <a:xfrm>
            <a:off x="0" y="802639"/>
            <a:ext cx="2348143" cy="405204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2ABE412-0F40-41A8-A29A-1C48568001FB}"/>
              </a:ext>
            </a:extLst>
          </p:cNvPr>
          <p:cNvSpPr txBox="1"/>
          <p:nvPr/>
        </p:nvSpPr>
        <p:spPr>
          <a:xfrm>
            <a:off x="2947328" y="2949877"/>
            <a:ext cx="5538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1">
                <a:solidFill>
                  <a:schemeClr val="tx1"/>
                </a:solidFill>
                <a:latin typeface="Montserrat"/>
              </a:rPr>
              <a:t>Desde 2019 a Nohs Somos gerou </a:t>
            </a:r>
            <a:r>
              <a:rPr lang="pt-BR" sz="1200" b="1" i="1">
                <a:solidFill>
                  <a:schemeClr val="tx1"/>
                </a:solidFill>
                <a:latin typeface="Montserrat"/>
              </a:rPr>
              <a:t>mais de 35 mil impactos </a:t>
            </a:r>
            <a:r>
              <a:rPr lang="pt-BR" sz="1200" i="1">
                <a:solidFill>
                  <a:schemeClr val="tx1"/>
                </a:solidFill>
                <a:latin typeface="Montserrat"/>
              </a:rPr>
              <a:t>no Brasil através de ações em eventos, sensibilizações nas empresas e ações no meio urbano. Além </a:t>
            </a:r>
            <a:r>
              <a:rPr lang="pt-BR" sz="1200" b="1" i="1">
                <a:solidFill>
                  <a:schemeClr val="tx1"/>
                </a:solidFill>
                <a:latin typeface="Montserrat"/>
              </a:rPr>
              <a:t>de 1.2mi de presença digital em 2020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4B5E11-7221-4ED6-8337-2D3CB6E0641F}"/>
              </a:ext>
            </a:extLst>
          </p:cNvPr>
          <p:cNvSpPr txBox="1"/>
          <p:nvPr/>
        </p:nvSpPr>
        <p:spPr>
          <a:xfrm>
            <a:off x="2945389" y="3842327"/>
            <a:ext cx="46532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1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1100" b="1" i="1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30d </a:t>
            </a:r>
            <a:r>
              <a:rPr lang="en-US" sz="1100" b="1" i="1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você</a:t>
            </a:r>
            <a:r>
              <a:rPr lang="en-US" sz="1100" b="1" i="1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b="1" i="1" dirty="0" err="1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assiste</a:t>
            </a:r>
            <a:r>
              <a:rPr lang="en-US" sz="1100" b="1" i="1" dirty="0">
                <a:solidFill>
                  <a:schemeClr val="tx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o #mapalgbti</a:t>
            </a:r>
            <a:r>
              <a:rPr lang="en-US" sz="1100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1100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https://bit.ly/3fP1eey</a:t>
            </a:r>
            <a:endParaRPr lang="pt-BR" sz="1100" dirty="0">
              <a:solidFill>
                <a:schemeClr val="tx1"/>
              </a:solidFill>
            </a:endParaRPr>
          </a:p>
        </p:txBody>
      </p:sp>
      <p:pic>
        <p:nvPicPr>
          <p:cNvPr id="14" name="Picture 2" descr="Plataforma Agenda 2030">
            <a:extLst>
              <a:ext uri="{FF2B5EF4-FFF2-40B4-BE49-F238E27FC236}">
                <a16:creationId xmlns:a16="http://schemas.microsoft.com/office/drawing/2014/main" id="{FEEBB474-764B-4464-805A-27A92CFE0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66" y="1100699"/>
            <a:ext cx="524593" cy="52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lataforma Agenda 2030">
            <a:extLst>
              <a:ext uri="{FF2B5EF4-FFF2-40B4-BE49-F238E27FC236}">
                <a16:creationId xmlns:a16="http://schemas.microsoft.com/office/drawing/2014/main" id="{87E15E60-2172-4E79-88EB-71632CB2D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37" y="1100699"/>
            <a:ext cx="524593" cy="52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Plataforma Agenda 2030">
            <a:extLst>
              <a:ext uri="{FF2B5EF4-FFF2-40B4-BE49-F238E27FC236}">
                <a16:creationId xmlns:a16="http://schemas.microsoft.com/office/drawing/2014/main" id="{C22E5592-E3D4-47B3-BE77-5FD46FBA3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430" y="1100699"/>
            <a:ext cx="524593" cy="52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538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0"/>
          <p:cNvSpPr txBox="1">
            <a:spLocks/>
          </p:cNvSpPr>
          <p:nvPr/>
        </p:nvSpPr>
        <p:spPr>
          <a:xfrm>
            <a:off x="3856886" y="644486"/>
            <a:ext cx="1571251" cy="216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44" rIns="0" bIns="0" anchor="t" anchorCtr="0">
            <a:spAutoFit/>
          </a:bodyPr>
          <a:lstStyle/>
          <a:p>
            <a:pPr marL="5776">
              <a:buSzPts val="3000"/>
            </a:pPr>
            <a:r>
              <a:rPr lang="en-US" sz="1364" dirty="0" err="1">
                <a:solidFill>
                  <a:srgbClr val="FDFEFF"/>
                </a:solidFill>
                <a:latin typeface="Calibri"/>
                <a:ea typeface="Calibri"/>
                <a:cs typeface="Calibri"/>
                <a:sym typeface="Calibri"/>
              </a:rPr>
              <a:t>Parcerias</a:t>
            </a:r>
            <a:r>
              <a:rPr lang="en-US" sz="1364" dirty="0">
                <a:solidFill>
                  <a:srgbClr val="FDFEFF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364" dirty="0" err="1">
                <a:solidFill>
                  <a:srgbClr val="FDFEFF"/>
                </a:solidFill>
                <a:latin typeface="Calibri"/>
                <a:ea typeface="Calibri"/>
                <a:cs typeface="Calibri"/>
                <a:sym typeface="Calibri"/>
              </a:rPr>
              <a:t>Clientes</a:t>
            </a:r>
            <a:r>
              <a:rPr lang="en-US" sz="1364" dirty="0">
                <a:solidFill>
                  <a:srgbClr val="FDFE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64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40"/>
          <p:cNvSpPr>
            <a:spLocks/>
          </p:cNvSpPr>
          <p:nvPr/>
        </p:nvSpPr>
        <p:spPr>
          <a:xfrm>
            <a:off x="1681625" y="3286488"/>
            <a:ext cx="495336" cy="42928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84" name="Google Shape;684;p40"/>
          <p:cNvSpPr>
            <a:spLocks/>
          </p:cNvSpPr>
          <p:nvPr/>
        </p:nvSpPr>
        <p:spPr>
          <a:xfrm>
            <a:off x="1517309" y="2372249"/>
            <a:ext cx="1166754" cy="372706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85" name="Google Shape;685;p40"/>
          <p:cNvSpPr>
            <a:spLocks/>
          </p:cNvSpPr>
          <p:nvPr/>
        </p:nvSpPr>
        <p:spPr>
          <a:xfrm>
            <a:off x="4849188" y="2472835"/>
            <a:ext cx="1481420" cy="17933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86" name="Google Shape;686;p40"/>
          <p:cNvSpPr>
            <a:spLocks/>
          </p:cNvSpPr>
          <p:nvPr/>
        </p:nvSpPr>
        <p:spPr>
          <a:xfrm>
            <a:off x="2218576" y="1278172"/>
            <a:ext cx="772452" cy="741691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87" name="Google Shape;687;p40"/>
          <p:cNvSpPr>
            <a:spLocks/>
          </p:cNvSpPr>
          <p:nvPr/>
        </p:nvSpPr>
        <p:spPr>
          <a:xfrm>
            <a:off x="3801386" y="1567171"/>
            <a:ext cx="1239644" cy="222074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88" name="Google Shape;688;p40"/>
          <p:cNvSpPr>
            <a:spLocks/>
          </p:cNvSpPr>
          <p:nvPr/>
        </p:nvSpPr>
        <p:spPr>
          <a:xfrm>
            <a:off x="5948731" y="1542291"/>
            <a:ext cx="1120240" cy="292278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89" name="Google Shape;689;p40"/>
          <p:cNvSpPr>
            <a:spLocks/>
          </p:cNvSpPr>
          <p:nvPr/>
        </p:nvSpPr>
        <p:spPr>
          <a:xfrm>
            <a:off x="4004770" y="3148958"/>
            <a:ext cx="795147" cy="65595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90" name="Google Shape;690;p40"/>
          <p:cNvSpPr>
            <a:spLocks/>
          </p:cNvSpPr>
          <p:nvPr/>
        </p:nvSpPr>
        <p:spPr>
          <a:xfrm>
            <a:off x="3437950" y="2396604"/>
            <a:ext cx="835930" cy="326273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91" name="Google Shape;691;p40"/>
          <p:cNvSpPr>
            <a:spLocks/>
          </p:cNvSpPr>
          <p:nvPr/>
        </p:nvSpPr>
        <p:spPr>
          <a:xfrm>
            <a:off x="2906877" y="3163277"/>
            <a:ext cx="579423" cy="690141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92" name="Google Shape;692;p40"/>
          <p:cNvSpPr>
            <a:spLocks/>
          </p:cNvSpPr>
          <p:nvPr/>
        </p:nvSpPr>
        <p:spPr>
          <a:xfrm>
            <a:off x="7952291" y="20"/>
            <a:ext cx="1191582" cy="946392"/>
          </a:xfrm>
          <a:custGeom>
            <a:avLst/>
            <a:gdLst/>
            <a:ahLst/>
            <a:cxnLst/>
            <a:rect l="l" t="t" r="r" b="b"/>
            <a:pathLst>
              <a:path w="2620009" h="2080895" extrusionOk="0">
                <a:moveTo>
                  <a:pt x="2619583" y="2080855"/>
                </a:moveTo>
                <a:lnTo>
                  <a:pt x="2583907" y="2056628"/>
                </a:lnTo>
                <a:lnTo>
                  <a:pt x="2532834" y="2023383"/>
                </a:lnTo>
                <a:lnTo>
                  <a:pt x="2479710" y="1990235"/>
                </a:lnTo>
                <a:lnTo>
                  <a:pt x="2424659" y="1957162"/>
                </a:lnTo>
                <a:lnTo>
                  <a:pt x="2367810" y="1924144"/>
                </a:lnTo>
                <a:lnTo>
                  <a:pt x="2309289" y="1891163"/>
                </a:lnTo>
                <a:lnTo>
                  <a:pt x="2249223" y="1858197"/>
                </a:lnTo>
                <a:lnTo>
                  <a:pt x="2187738" y="1825227"/>
                </a:lnTo>
                <a:lnTo>
                  <a:pt x="2124961" y="1792234"/>
                </a:lnTo>
                <a:lnTo>
                  <a:pt x="2061020" y="1759197"/>
                </a:lnTo>
                <a:lnTo>
                  <a:pt x="1996039" y="1726097"/>
                </a:lnTo>
                <a:lnTo>
                  <a:pt x="1930147" y="1692913"/>
                </a:lnTo>
                <a:lnTo>
                  <a:pt x="1863470" y="1659626"/>
                </a:lnTo>
                <a:lnTo>
                  <a:pt x="1796135" y="1626216"/>
                </a:lnTo>
                <a:lnTo>
                  <a:pt x="1728268" y="1592663"/>
                </a:lnTo>
                <a:lnTo>
                  <a:pt x="1694174" y="1575826"/>
                </a:lnTo>
                <a:lnTo>
                  <a:pt x="1659996" y="1558947"/>
                </a:lnTo>
                <a:lnTo>
                  <a:pt x="1625748" y="1542022"/>
                </a:lnTo>
                <a:lnTo>
                  <a:pt x="1591446" y="1525048"/>
                </a:lnTo>
                <a:lnTo>
                  <a:pt x="1557106" y="1508024"/>
                </a:lnTo>
                <a:lnTo>
                  <a:pt x="1522744" y="1490947"/>
                </a:lnTo>
                <a:lnTo>
                  <a:pt x="1488376" y="1473814"/>
                </a:lnTo>
                <a:lnTo>
                  <a:pt x="1454018" y="1456623"/>
                </a:lnTo>
                <a:lnTo>
                  <a:pt x="1419685" y="1439372"/>
                </a:lnTo>
                <a:lnTo>
                  <a:pt x="1385394" y="1422057"/>
                </a:lnTo>
                <a:lnTo>
                  <a:pt x="1351160" y="1404677"/>
                </a:lnTo>
                <a:lnTo>
                  <a:pt x="1316999" y="1387229"/>
                </a:lnTo>
                <a:lnTo>
                  <a:pt x="1282926" y="1369711"/>
                </a:lnTo>
                <a:lnTo>
                  <a:pt x="1248959" y="1352119"/>
                </a:lnTo>
                <a:lnTo>
                  <a:pt x="1215112" y="1334452"/>
                </a:lnTo>
                <a:lnTo>
                  <a:pt x="1147842" y="1298882"/>
                </a:lnTo>
                <a:lnTo>
                  <a:pt x="1081245" y="1262980"/>
                </a:lnTo>
                <a:lnTo>
                  <a:pt x="1015447" y="1226726"/>
                </a:lnTo>
                <a:lnTo>
                  <a:pt x="950575" y="1190101"/>
                </a:lnTo>
                <a:lnTo>
                  <a:pt x="886755" y="1153085"/>
                </a:lnTo>
                <a:lnTo>
                  <a:pt x="824114" y="1115658"/>
                </a:lnTo>
                <a:lnTo>
                  <a:pt x="762779" y="1077799"/>
                </a:lnTo>
                <a:lnTo>
                  <a:pt x="702876" y="1039490"/>
                </a:lnTo>
                <a:lnTo>
                  <a:pt x="644533" y="1000710"/>
                </a:lnTo>
                <a:lnTo>
                  <a:pt x="587875" y="961439"/>
                </a:lnTo>
                <a:lnTo>
                  <a:pt x="533030" y="921658"/>
                </a:lnTo>
                <a:lnTo>
                  <a:pt x="480125" y="881347"/>
                </a:lnTo>
                <a:lnTo>
                  <a:pt x="429285" y="840485"/>
                </a:lnTo>
                <a:lnTo>
                  <a:pt x="380639" y="799053"/>
                </a:lnTo>
                <a:lnTo>
                  <a:pt x="334312" y="757032"/>
                </a:lnTo>
                <a:lnTo>
                  <a:pt x="290431" y="714400"/>
                </a:lnTo>
                <a:lnTo>
                  <a:pt x="249123" y="671139"/>
                </a:lnTo>
                <a:lnTo>
                  <a:pt x="210515" y="627229"/>
                </a:lnTo>
                <a:lnTo>
                  <a:pt x="174733" y="582649"/>
                </a:lnTo>
                <a:lnTo>
                  <a:pt x="141905" y="537379"/>
                </a:lnTo>
                <a:lnTo>
                  <a:pt x="112156" y="491401"/>
                </a:lnTo>
                <a:lnTo>
                  <a:pt x="85614" y="444694"/>
                </a:lnTo>
                <a:lnTo>
                  <a:pt x="62405" y="397237"/>
                </a:lnTo>
                <a:lnTo>
                  <a:pt x="42656" y="349012"/>
                </a:lnTo>
                <a:lnTo>
                  <a:pt x="26493" y="299999"/>
                </a:lnTo>
                <a:lnTo>
                  <a:pt x="14044" y="250177"/>
                </a:lnTo>
                <a:lnTo>
                  <a:pt x="5435" y="199527"/>
                </a:lnTo>
                <a:lnTo>
                  <a:pt x="793" y="148028"/>
                </a:lnTo>
                <a:lnTo>
                  <a:pt x="0" y="121955"/>
                </a:lnTo>
                <a:lnTo>
                  <a:pt x="245" y="95662"/>
                </a:lnTo>
                <a:lnTo>
                  <a:pt x="1545" y="69147"/>
                </a:lnTo>
                <a:lnTo>
                  <a:pt x="3917" y="42407"/>
                </a:lnTo>
                <a:lnTo>
                  <a:pt x="7375" y="15441"/>
                </a:lnTo>
                <a:lnTo>
                  <a:pt x="9964" y="0"/>
                </a:lnTo>
              </a:path>
            </a:pathLst>
          </a:custGeom>
          <a:noFill/>
          <a:ln w="62825" cap="flat" cmpd="sng">
            <a:solidFill>
              <a:srgbClr val="E8BE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94" name="Google Shape;694;p40"/>
          <p:cNvSpPr>
            <a:spLocks/>
          </p:cNvSpPr>
          <p:nvPr/>
        </p:nvSpPr>
        <p:spPr>
          <a:xfrm>
            <a:off x="321" y="2474414"/>
            <a:ext cx="297462" cy="2234433"/>
          </a:xfrm>
          <a:custGeom>
            <a:avLst/>
            <a:gdLst/>
            <a:ahLst/>
            <a:cxnLst/>
            <a:rect l="l" t="t" r="r" b="b"/>
            <a:pathLst>
              <a:path w="654050" h="4912995" extrusionOk="0">
                <a:moveTo>
                  <a:pt x="586294" y="2694866"/>
                </a:moveTo>
                <a:lnTo>
                  <a:pt x="591681" y="2742551"/>
                </a:lnTo>
                <a:lnTo>
                  <a:pt x="596840" y="2789905"/>
                </a:lnTo>
                <a:lnTo>
                  <a:pt x="601770" y="2836919"/>
                </a:lnTo>
                <a:lnTo>
                  <a:pt x="606473" y="2883588"/>
                </a:lnTo>
                <a:lnTo>
                  <a:pt x="610948" y="2929905"/>
                </a:lnTo>
                <a:lnTo>
                  <a:pt x="615197" y="2975862"/>
                </a:lnTo>
                <a:lnTo>
                  <a:pt x="619220" y="3021454"/>
                </a:lnTo>
                <a:lnTo>
                  <a:pt x="623017" y="3066674"/>
                </a:lnTo>
                <a:lnTo>
                  <a:pt x="626590" y="3111515"/>
                </a:lnTo>
                <a:lnTo>
                  <a:pt x="629939" y="3155970"/>
                </a:lnTo>
                <a:lnTo>
                  <a:pt x="633064" y="3200033"/>
                </a:lnTo>
                <a:lnTo>
                  <a:pt x="635967" y="3243697"/>
                </a:lnTo>
                <a:lnTo>
                  <a:pt x="638648" y="3286956"/>
                </a:lnTo>
                <a:lnTo>
                  <a:pt x="641107" y="3329802"/>
                </a:lnTo>
                <a:lnTo>
                  <a:pt x="643345" y="3372230"/>
                </a:lnTo>
                <a:lnTo>
                  <a:pt x="645363" y="3414232"/>
                </a:lnTo>
                <a:lnTo>
                  <a:pt x="647162" y="3455802"/>
                </a:lnTo>
                <a:lnTo>
                  <a:pt x="648741" y="3496933"/>
                </a:lnTo>
                <a:lnTo>
                  <a:pt x="650103" y="3537619"/>
                </a:lnTo>
                <a:lnTo>
                  <a:pt x="651246" y="3577853"/>
                </a:lnTo>
                <a:lnTo>
                  <a:pt x="652173" y="3617628"/>
                </a:lnTo>
                <a:lnTo>
                  <a:pt x="652883" y="3656938"/>
                </a:lnTo>
                <a:lnTo>
                  <a:pt x="653377" y="3695775"/>
                </a:lnTo>
                <a:lnTo>
                  <a:pt x="653656" y="3734134"/>
                </a:lnTo>
                <a:lnTo>
                  <a:pt x="653721" y="3772007"/>
                </a:lnTo>
                <a:lnTo>
                  <a:pt x="653571" y="3809389"/>
                </a:lnTo>
                <a:lnTo>
                  <a:pt x="652633" y="3882649"/>
                </a:lnTo>
                <a:lnTo>
                  <a:pt x="650847" y="3953861"/>
                </a:lnTo>
                <a:lnTo>
                  <a:pt x="648218" y="4022972"/>
                </a:lnTo>
                <a:lnTo>
                  <a:pt x="644752" y="4089929"/>
                </a:lnTo>
                <a:lnTo>
                  <a:pt x="640452" y="4154678"/>
                </a:lnTo>
                <a:lnTo>
                  <a:pt x="635324" y="4217166"/>
                </a:lnTo>
                <a:lnTo>
                  <a:pt x="629374" y="4277341"/>
                </a:lnTo>
                <a:lnTo>
                  <a:pt x="622606" y="4335147"/>
                </a:lnTo>
                <a:lnTo>
                  <a:pt x="615026" y="4390534"/>
                </a:lnTo>
                <a:lnTo>
                  <a:pt x="606637" y="4443446"/>
                </a:lnTo>
                <a:lnTo>
                  <a:pt x="597447" y="4493832"/>
                </a:lnTo>
                <a:lnTo>
                  <a:pt x="587458" y="4541638"/>
                </a:lnTo>
                <a:lnTo>
                  <a:pt x="576678" y="4586810"/>
                </a:lnTo>
                <a:lnTo>
                  <a:pt x="565110" y="4629295"/>
                </a:lnTo>
                <a:lnTo>
                  <a:pt x="552759" y="4669040"/>
                </a:lnTo>
                <a:lnTo>
                  <a:pt x="539632" y="4705993"/>
                </a:lnTo>
                <a:lnTo>
                  <a:pt x="518494" y="4756067"/>
                </a:lnTo>
                <a:lnTo>
                  <a:pt x="495636" y="4799558"/>
                </a:lnTo>
                <a:lnTo>
                  <a:pt x="471075" y="4836286"/>
                </a:lnTo>
                <a:lnTo>
                  <a:pt x="444827" y="4866070"/>
                </a:lnTo>
                <a:lnTo>
                  <a:pt x="407236" y="4894670"/>
                </a:lnTo>
                <a:lnTo>
                  <a:pt x="366718" y="4910183"/>
                </a:lnTo>
                <a:lnTo>
                  <a:pt x="334434" y="4912971"/>
                </a:lnTo>
                <a:lnTo>
                  <a:pt x="323314" y="4912180"/>
                </a:lnTo>
                <a:lnTo>
                  <a:pt x="277064" y="4900237"/>
                </a:lnTo>
                <a:lnTo>
                  <a:pt x="240532" y="4881875"/>
                </a:lnTo>
                <a:lnTo>
                  <a:pt x="202440" y="4855252"/>
                </a:lnTo>
                <a:lnTo>
                  <a:pt x="162803" y="4820189"/>
                </a:lnTo>
                <a:lnTo>
                  <a:pt x="135529" y="4792036"/>
                </a:lnTo>
                <a:lnTo>
                  <a:pt x="107581" y="4759999"/>
                </a:lnTo>
                <a:lnTo>
                  <a:pt x="78965" y="4724024"/>
                </a:lnTo>
                <a:lnTo>
                  <a:pt x="49686" y="4684058"/>
                </a:lnTo>
                <a:lnTo>
                  <a:pt x="19747" y="4640048"/>
                </a:lnTo>
                <a:lnTo>
                  <a:pt x="4533" y="4616510"/>
                </a:lnTo>
                <a:lnTo>
                  <a:pt x="0" y="4609267"/>
                </a:lnTo>
              </a:path>
              <a:path w="654050" h="4912995" extrusionOk="0">
                <a:moveTo>
                  <a:pt x="0" y="0"/>
                </a:moveTo>
                <a:lnTo>
                  <a:pt x="27824" y="87511"/>
                </a:lnTo>
                <a:lnTo>
                  <a:pt x="43930" y="139159"/>
                </a:lnTo>
                <a:lnTo>
                  <a:pt x="59814" y="190802"/>
                </a:lnTo>
                <a:lnTo>
                  <a:pt x="75475" y="242436"/>
                </a:lnTo>
                <a:lnTo>
                  <a:pt x="90914" y="294054"/>
                </a:lnTo>
                <a:lnTo>
                  <a:pt x="106132" y="345651"/>
                </a:lnTo>
                <a:lnTo>
                  <a:pt x="121130" y="397223"/>
                </a:lnTo>
                <a:lnTo>
                  <a:pt x="135907" y="448764"/>
                </a:lnTo>
                <a:lnTo>
                  <a:pt x="150465" y="500268"/>
                </a:lnTo>
                <a:lnTo>
                  <a:pt x="164803" y="551731"/>
                </a:lnTo>
                <a:lnTo>
                  <a:pt x="178923" y="603146"/>
                </a:lnTo>
                <a:lnTo>
                  <a:pt x="192824" y="654510"/>
                </a:lnTo>
                <a:lnTo>
                  <a:pt x="206508" y="705816"/>
                </a:lnTo>
                <a:lnTo>
                  <a:pt x="219975" y="757060"/>
                </a:lnTo>
                <a:lnTo>
                  <a:pt x="233225" y="808235"/>
                </a:lnTo>
                <a:lnTo>
                  <a:pt x="246259" y="859338"/>
                </a:lnTo>
                <a:lnTo>
                  <a:pt x="259077" y="910361"/>
                </a:lnTo>
                <a:lnTo>
                  <a:pt x="271679" y="961301"/>
                </a:lnTo>
                <a:lnTo>
                  <a:pt x="284068" y="1012152"/>
                </a:lnTo>
                <a:lnTo>
                  <a:pt x="296242" y="1062909"/>
                </a:lnTo>
                <a:lnTo>
                  <a:pt x="308202" y="1113566"/>
                </a:lnTo>
                <a:lnTo>
                  <a:pt x="319949" y="1164118"/>
                </a:lnTo>
                <a:lnTo>
                  <a:pt x="331483" y="1214560"/>
                </a:lnTo>
                <a:lnTo>
                  <a:pt x="342806" y="1264887"/>
                </a:lnTo>
                <a:lnTo>
                  <a:pt x="353916" y="1315092"/>
                </a:lnTo>
                <a:lnTo>
                  <a:pt x="364816" y="1365172"/>
                </a:lnTo>
                <a:lnTo>
                  <a:pt x="375504" y="1415121"/>
                </a:lnTo>
                <a:lnTo>
                  <a:pt x="385983" y="1464933"/>
                </a:lnTo>
                <a:lnTo>
                  <a:pt x="396252" y="1514604"/>
                </a:lnTo>
                <a:lnTo>
                  <a:pt x="406311" y="1564127"/>
                </a:lnTo>
                <a:lnTo>
                  <a:pt x="416162" y="1613498"/>
                </a:lnTo>
                <a:lnTo>
                  <a:pt x="425805" y="1662711"/>
                </a:lnTo>
                <a:lnTo>
                  <a:pt x="435240" y="1711762"/>
                </a:lnTo>
                <a:lnTo>
                  <a:pt x="444468" y="1760644"/>
                </a:lnTo>
                <a:lnTo>
                  <a:pt x="453490" y="1809353"/>
                </a:lnTo>
                <a:lnTo>
                  <a:pt x="462305" y="1857884"/>
                </a:lnTo>
                <a:lnTo>
                  <a:pt x="470914" y="1906230"/>
                </a:lnTo>
                <a:lnTo>
                  <a:pt x="479319" y="1954387"/>
                </a:lnTo>
                <a:lnTo>
                  <a:pt x="487518" y="2002350"/>
                </a:lnTo>
                <a:lnTo>
                  <a:pt x="495514" y="2050113"/>
                </a:lnTo>
                <a:lnTo>
                  <a:pt x="503305" y="2097671"/>
                </a:lnTo>
                <a:lnTo>
                  <a:pt x="510894" y="2145018"/>
                </a:lnTo>
                <a:lnTo>
                  <a:pt x="518280" y="2192150"/>
                </a:lnTo>
                <a:lnTo>
                  <a:pt x="525464" y="2239061"/>
                </a:lnTo>
                <a:lnTo>
                  <a:pt x="532446" y="2285746"/>
                </a:lnTo>
                <a:lnTo>
                  <a:pt x="539227" y="2332200"/>
                </a:lnTo>
                <a:lnTo>
                  <a:pt x="545808" y="2378417"/>
                </a:lnTo>
                <a:lnTo>
                  <a:pt x="552188" y="2424392"/>
                </a:lnTo>
                <a:lnTo>
                  <a:pt x="558368" y="2470119"/>
                </a:lnTo>
                <a:lnTo>
                  <a:pt x="564350" y="2515595"/>
                </a:lnTo>
                <a:lnTo>
                  <a:pt x="570132" y="2560812"/>
                </a:lnTo>
                <a:lnTo>
                  <a:pt x="575717" y="2605767"/>
                </a:lnTo>
                <a:lnTo>
                  <a:pt x="581104" y="2650453"/>
                </a:lnTo>
                <a:lnTo>
                  <a:pt x="586294" y="2694866"/>
                </a:lnTo>
              </a:path>
            </a:pathLst>
          </a:custGeom>
          <a:noFill/>
          <a:ln w="83750" cap="flat" cmpd="sng">
            <a:solidFill>
              <a:srgbClr val="E8BE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95" name="Google Shape;695;p40"/>
          <p:cNvSpPr>
            <a:spLocks/>
          </p:cNvSpPr>
          <p:nvPr/>
        </p:nvSpPr>
        <p:spPr>
          <a:xfrm>
            <a:off x="6800027" y="2230091"/>
            <a:ext cx="827152" cy="488772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96" name="Google Shape;696;p40"/>
          <p:cNvSpPr>
            <a:spLocks/>
          </p:cNvSpPr>
          <p:nvPr/>
        </p:nvSpPr>
        <p:spPr>
          <a:xfrm>
            <a:off x="4861159" y="3148958"/>
            <a:ext cx="1382471" cy="724040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97" name="Google Shape;697;p40"/>
          <p:cNvSpPr>
            <a:spLocks/>
          </p:cNvSpPr>
          <p:nvPr/>
        </p:nvSpPr>
        <p:spPr>
          <a:xfrm>
            <a:off x="6537965" y="3311033"/>
            <a:ext cx="789555" cy="338381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98" name="Google Shape;698;p40"/>
          <p:cNvSpPr>
            <a:spLocks/>
          </p:cNvSpPr>
          <p:nvPr/>
        </p:nvSpPr>
        <p:spPr>
          <a:xfrm>
            <a:off x="1910264" y="4241525"/>
            <a:ext cx="547720" cy="547720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699" name="Google Shape;699;p40"/>
          <p:cNvSpPr>
            <a:spLocks/>
          </p:cNvSpPr>
          <p:nvPr/>
        </p:nvSpPr>
        <p:spPr>
          <a:xfrm>
            <a:off x="2926948" y="4245714"/>
            <a:ext cx="943837" cy="529986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700" name="Google Shape;700;p40"/>
          <p:cNvSpPr>
            <a:spLocks/>
          </p:cNvSpPr>
          <p:nvPr/>
        </p:nvSpPr>
        <p:spPr>
          <a:xfrm>
            <a:off x="4346115" y="4103569"/>
            <a:ext cx="536134" cy="753941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701" name="Google Shape;701;p40"/>
          <p:cNvSpPr>
            <a:spLocks/>
          </p:cNvSpPr>
          <p:nvPr/>
        </p:nvSpPr>
        <p:spPr>
          <a:xfrm>
            <a:off x="6581790" y="4096776"/>
            <a:ext cx="564422" cy="721207"/>
          </a:xfrm>
          <a:prstGeom prst="rect">
            <a:avLst/>
          </a:prstGeom>
          <a:blipFill rotWithShape="1">
            <a:blip r:embed="rId18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702" name="Google Shape;702;p40"/>
          <p:cNvSpPr>
            <a:spLocks/>
          </p:cNvSpPr>
          <p:nvPr/>
        </p:nvSpPr>
        <p:spPr>
          <a:xfrm>
            <a:off x="1234575" y="1372323"/>
            <a:ext cx="598665" cy="627172"/>
          </a:xfrm>
          <a:prstGeom prst="rect">
            <a:avLst/>
          </a:prstGeom>
          <a:blipFill rotWithShape="1">
            <a:blip r:embed="rId19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sp>
        <p:nvSpPr>
          <p:cNvPr id="703" name="Google Shape;703;p40"/>
          <p:cNvSpPr>
            <a:spLocks/>
          </p:cNvSpPr>
          <p:nvPr/>
        </p:nvSpPr>
        <p:spPr>
          <a:xfrm>
            <a:off x="5280875" y="4212998"/>
            <a:ext cx="820925" cy="581184"/>
          </a:xfrm>
          <a:prstGeom prst="rect">
            <a:avLst/>
          </a:prstGeom>
          <a:blipFill rotWithShape="1">
            <a:blip r:embed="rId20"/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endParaRPr sz="819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C8F33D4-2869-4B02-9206-A0959C73D2D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3333" t="34723" r="26363" b="35703"/>
          <a:stretch/>
        </p:blipFill>
        <p:spPr>
          <a:xfrm>
            <a:off x="5737401" y="840802"/>
            <a:ext cx="1688777" cy="1383637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116564E8-403B-4415-9A52-7531311254E5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9050" t="34723" r="56663" b="35703"/>
          <a:stretch/>
        </p:blipFill>
        <p:spPr>
          <a:xfrm>
            <a:off x="1216576" y="3060980"/>
            <a:ext cx="1419200" cy="972106"/>
          </a:xfrm>
          <a:prstGeom prst="rect">
            <a:avLst/>
          </a:prstGeom>
        </p:spPr>
      </p:pic>
      <p:pic>
        <p:nvPicPr>
          <p:cNvPr id="22530" name="Picture 2" descr="Últimas Notícias Latin America | Whirlpool Corporation">
            <a:extLst>
              <a:ext uri="{FF2B5EF4-FFF2-40B4-BE49-F238E27FC236}">
                <a16:creationId xmlns:a16="http://schemas.microsoft.com/office/drawing/2014/main" id="{7770C774-51CE-452E-95EC-41562B863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70" y="2135145"/>
            <a:ext cx="1397138" cy="87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ecargaPay">
            <a:extLst>
              <a:ext uri="{FF2B5EF4-FFF2-40B4-BE49-F238E27FC236}">
                <a16:creationId xmlns:a16="http://schemas.microsoft.com/office/drawing/2014/main" id="{263C307F-D4F9-4DAF-B840-03A7DFDD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117" y="4020983"/>
            <a:ext cx="1741238" cy="97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bemtevi logo">
            <a:extLst>
              <a:ext uri="{FF2B5EF4-FFF2-40B4-BE49-F238E27FC236}">
                <a16:creationId xmlns:a16="http://schemas.microsoft.com/office/drawing/2014/main" id="{FC97E19C-F4F3-4A13-982B-E4D76D224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64" y="4011878"/>
            <a:ext cx="1074330" cy="87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mbev Logo - PNG e Vetor - Download de Logo">
            <a:extLst>
              <a:ext uri="{FF2B5EF4-FFF2-40B4-BE49-F238E27FC236}">
                <a16:creationId xmlns:a16="http://schemas.microsoft.com/office/drawing/2014/main" id="{0BAE6BF4-1161-40AE-BCBD-B82ED3FDA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32" y="1224605"/>
            <a:ext cx="974695" cy="97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716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2023E78-0E08-4233-A405-865065980FBB}"/>
              </a:ext>
            </a:extLst>
          </p:cNvPr>
          <p:cNvSpPr/>
          <p:nvPr/>
        </p:nvSpPr>
        <p:spPr>
          <a:xfrm>
            <a:off x="0" y="-48491"/>
            <a:ext cx="9206345" cy="5257800"/>
          </a:xfrm>
          <a:prstGeom prst="rect">
            <a:avLst/>
          </a:prstGeom>
          <a:solidFill>
            <a:srgbClr val="4B4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6C850701-6661-4BCA-B542-862C479C3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886" y="781385"/>
            <a:ext cx="6781107" cy="3904677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843C54A1-95CF-4DA9-93B1-E7DD58947F78}"/>
              </a:ext>
            </a:extLst>
          </p:cNvPr>
          <p:cNvSpPr/>
          <p:nvPr/>
        </p:nvSpPr>
        <p:spPr>
          <a:xfrm>
            <a:off x="1853234" y="1192793"/>
            <a:ext cx="5147452" cy="287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80D64C7-7AA0-44BF-9F21-77BBE83A4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933" y="1251774"/>
            <a:ext cx="914755" cy="939218"/>
          </a:xfrm>
          <a:prstGeom prst="rect">
            <a:avLst/>
          </a:prstGeom>
        </p:spPr>
      </p:pic>
      <p:sp>
        <p:nvSpPr>
          <p:cNvPr id="17" name="Google Shape;164;p30">
            <a:extLst>
              <a:ext uri="{FF2B5EF4-FFF2-40B4-BE49-F238E27FC236}">
                <a16:creationId xmlns:a16="http://schemas.microsoft.com/office/drawing/2014/main" id="{1C60BC5D-C4DD-411B-B83D-46F060D7A0D2}"/>
              </a:ext>
            </a:extLst>
          </p:cNvPr>
          <p:cNvSpPr txBox="1"/>
          <p:nvPr/>
        </p:nvSpPr>
        <p:spPr>
          <a:xfrm>
            <a:off x="2116460" y="2136321"/>
            <a:ext cx="4599957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Roboto Black"/>
                <a:ea typeface="Roboto Black"/>
                <a:cs typeface="Roboto Black"/>
                <a:sym typeface="Roboto Black"/>
              </a:rPr>
              <a:t>Vamos sair na frente com uma ação genuína e intencional </a:t>
            </a:r>
          </a:p>
          <a:p>
            <a:pPr algn="ctr"/>
            <a:r>
              <a:rPr lang="pt-BR" sz="2400" dirty="0">
                <a:solidFill>
                  <a:schemeClr val="tx1"/>
                </a:solidFill>
                <a:latin typeface="Roboto Black"/>
                <a:ea typeface="Roboto Black"/>
                <a:cs typeface="Roboto Black"/>
                <a:sym typeface="Roboto Black"/>
              </a:rPr>
              <a:t>pela transformação social </a:t>
            </a:r>
          </a:p>
          <a:p>
            <a:pPr algn="ctr"/>
            <a:r>
              <a:rPr lang="pt-BR" sz="2400" dirty="0">
                <a:solidFill>
                  <a:schemeClr val="tx1"/>
                </a:solidFill>
                <a:latin typeface="Roboto Black"/>
                <a:ea typeface="Roboto Black"/>
                <a:cs typeface="Roboto Black"/>
                <a:sym typeface="Roboto Black"/>
              </a:rPr>
              <a:t>LGBTI+?</a:t>
            </a:r>
            <a:endParaRPr sz="2400" dirty="0">
              <a:solidFill>
                <a:schemeClr val="tx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222986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EA7C78-7CC3-447D-8595-AF11304F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D200B0-ACEA-4829-9DF9-5BBA0A440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ED94765-116A-4C0F-8372-C1E13E934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70989"/>
            <a:ext cx="9144000" cy="521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28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63411564-C7AB-4F46-89A6-64CFC462B118}"/>
              </a:ext>
            </a:extLst>
          </p:cNvPr>
          <p:cNvSpPr/>
          <p:nvPr/>
        </p:nvSpPr>
        <p:spPr>
          <a:xfrm>
            <a:off x="321" y="-48307"/>
            <a:ext cx="9205699" cy="5257431"/>
          </a:xfrm>
          <a:prstGeom prst="rect">
            <a:avLst/>
          </a:prstGeom>
          <a:solidFill>
            <a:srgbClr val="D68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6C850701-6661-4BCA-B542-862C479C3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453" y="1057156"/>
            <a:ext cx="6781107" cy="390467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6999375-D9FA-4669-ADCD-780C971AB3FC}"/>
              </a:ext>
            </a:extLst>
          </p:cNvPr>
          <p:cNvSpPr txBox="1"/>
          <p:nvPr/>
        </p:nvSpPr>
        <p:spPr>
          <a:xfrm>
            <a:off x="2285999" y="5061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bg1"/>
                </a:solidFill>
                <a:highlight>
                  <a:srgbClr val="FA3D85"/>
                </a:highlight>
                <a:latin typeface="Montserrat Medium" panose="00000600000000000000" pitchFamily="50" charset="0"/>
                <a:ea typeface="Oswald"/>
                <a:cs typeface="Oswald"/>
                <a:sym typeface="Oswald Regular"/>
              </a:rPr>
              <a:t>Lançamento #mapalgbti maio/2021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9300677-0DDC-4FBD-B882-8BD1AC3ED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193" y="1459714"/>
            <a:ext cx="5178206" cy="28940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CD020C7-D1D8-48C0-9C5A-CEF2176DEB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53" t="36384" r="13934" b="43590"/>
          <a:stretch/>
        </p:blipFill>
        <p:spPr>
          <a:xfrm>
            <a:off x="7261301" y="1673372"/>
            <a:ext cx="1242238" cy="68374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E3C7638-4EF9-4B7C-89DD-BAC852C952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53" t="70764" r="13934" b="9444"/>
          <a:stretch/>
        </p:blipFill>
        <p:spPr>
          <a:xfrm>
            <a:off x="7261301" y="2901029"/>
            <a:ext cx="1242238" cy="68374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FD091C6-671C-4AC5-937B-42DF396EC4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53" t="53914" r="13934" b="29903"/>
          <a:stretch/>
        </p:blipFill>
        <p:spPr>
          <a:xfrm>
            <a:off x="7261301" y="2357120"/>
            <a:ext cx="1242238" cy="58627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EBBFD67-D01E-42EF-8240-89D120BE0B1E}"/>
              </a:ext>
            </a:extLst>
          </p:cNvPr>
          <p:cNvSpPr txBox="1"/>
          <p:nvPr/>
        </p:nvSpPr>
        <p:spPr>
          <a:xfrm>
            <a:off x="2197446" y="1311826"/>
            <a:ext cx="83846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688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1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Parceiros</a:t>
            </a:r>
            <a:r>
              <a:rPr lang="en-US" sz="1200" b="1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lang="en-US" sz="1200" b="1" i="1" dirty="0">
              <a:solidFill>
                <a:schemeClr val="bg1"/>
              </a:solidFill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74015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28914AD8-3CFF-47BD-B1C4-0589F1A18EEC}"/>
              </a:ext>
            </a:extLst>
          </p:cNvPr>
          <p:cNvSpPr/>
          <p:nvPr/>
        </p:nvSpPr>
        <p:spPr>
          <a:xfrm>
            <a:off x="321" y="-48307"/>
            <a:ext cx="9205699" cy="5257431"/>
          </a:xfrm>
          <a:prstGeom prst="rect">
            <a:avLst/>
          </a:prstGeom>
          <a:solidFill>
            <a:srgbClr val="D68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6C850701-6661-4BCA-B542-862C479C3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453" y="1057156"/>
            <a:ext cx="6781107" cy="390467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6999375-D9FA-4669-ADCD-780C971AB3FC}"/>
              </a:ext>
            </a:extLst>
          </p:cNvPr>
          <p:cNvSpPr txBox="1"/>
          <p:nvPr/>
        </p:nvSpPr>
        <p:spPr>
          <a:xfrm>
            <a:off x="815339" y="4895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bg1"/>
                </a:solidFill>
                <a:highlight>
                  <a:srgbClr val="FA3D85"/>
                </a:highlight>
                <a:latin typeface="Montserrat Medium" panose="00000600000000000000" pitchFamily="50" charset="0"/>
                <a:ea typeface="Oswald"/>
                <a:cs typeface="Oswald"/>
                <a:sym typeface="Oswald Regular"/>
              </a:rPr>
              <a:t>Lançamento #mapalgbti maio/2021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EBBFD67-D01E-42EF-8240-89D120BE0B1E}"/>
              </a:ext>
            </a:extLst>
          </p:cNvPr>
          <p:cNvSpPr txBox="1"/>
          <p:nvPr/>
        </p:nvSpPr>
        <p:spPr>
          <a:xfrm>
            <a:off x="4270025" y="463214"/>
            <a:ext cx="838466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1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Lugares</a:t>
            </a:r>
            <a:r>
              <a:rPr lang="en-US" sz="1200" b="1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amigáveis</a:t>
            </a:r>
            <a:r>
              <a:rPr lang="en-US" sz="1200" b="1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Metodologia</a:t>
            </a:r>
            <a:r>
              <a:rPr lang="en-US" sz="1000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única</a:t>
            </a:r>
            <a:r>
              <a:rPr lang="en-US" sz="1000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no mercado,</a:t>
            </a: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1000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parceria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com a UFSC;</a:t>
            </a: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O Sistema de </a:t>
            </a: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avaliação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mede</a:t>
            </a:r>
            <a:endParaRPr lang="en-US"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qualidade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produto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serviço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e</a:t>
            </a: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os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valores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quem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vende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, de </a:t>
            </a: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acordo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com a </a:t>
            </a: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amicabilidade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lgbti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000" dirty="0">
              <a:solidFill>
                <a:schemeClr val="bg1"/>
              </a:solidFill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Organização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dos dados da </a:t>
            </a: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comunidade</a:t>
            </a:r>
            <a:r>
              <a:rPr lang="en-US" sz="1000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LGBTI+;</a:t>
            </a: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Mínimo</a:t>
            </a:r>
            <a:r>
              <a:rPr lang="en-US" sz="1000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de 10 </a:t>
            </a:r>
            <a:r>
              <a:rPr lang="en-US" sz="1000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avaliações</a:t>
            </a:r>
            <a:r>
              <a:rPr lang="en-US" sz="1000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para</a:t>
            </a: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gerar</a:t>
            </a:r>
            <a:r>
              <a:rPr lang="en-US" sz="1000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uma</a:t>
            </a:r>
            <a:r>
              <a:rPr lang="en-US" sz="1000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nota;</a:t>
            </a: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Notas</a:t>
            </a:r>
            <a:r>
              <a:rPr lang="en-US" sz="1000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000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acordo</a:t>
            </a:r>
            <a:r>
              <a:rPr lang="en-US" sz="1000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com </a:t>
            </a:r>
            <a:r>
              <a:rPr lang="en-US" sz="1000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orientação</a:t>
            </a:r>
            <a:endParaRPr lang="en-US" sz="1000" dirty="0">
              <a:solidFill>
                <a:schemeClr val="bg1"/>
              </a:solidFill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E </a:t>
            </a: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identidade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0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gênero</a:t>
            </a:r>
            <a:r>
              <a:rPr lang="en-US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000" dirty="0">
              <a:solidFill>
                <a:schemeClr val="bg1"/>
              </a:solidFill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Com </a:t>
            </a:r>
            <a:r>
              <a:rPr lang="en-US" sz="1000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este</a:t>
            </a:r>
            <a:r>
              <a:rPr lang="en-US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projeto</a:t>
            </a:r>
            <a:r>
              <a:rPr lang="en-US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, a </a:t>
            </a:r>
            <a:r>
              <a:rPr lang="en-US" sz="1000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Ambev</a:t>
            </a:r>
            <a:r>
              <a:rPr lang="en-US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atua</a:t>
            </a: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parceria</a:t>
            </a:r>
            <a:r>
              <a:rPr lang="en-US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nossa</a:t>
            </a:r>
            <a:r>
              <a:rPr lang="en-US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meta de </a:t>
            </a: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impactor 15k </a:t>
            </a:r>
            <a:r>
              <a:rPr lang="en-US" sz="1000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lgbtis</a:t>
            </a:r>
            <a:endParaRPr lang="en-US" sz="10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b="1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1000" b="1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decisão</a:t>
            </a:r>
            <a:r>
              <a:rPr lang="en-US" sz="1000" b="1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da </a:t>
            </a:r>
            <a:r>
              <a:rPr lang="en-US" sz="1000" b="1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busca</a:t>
            </a:r>
            <a:r>
              <a:rPr lang="en-US" sz="1000" b="1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por </a:t>
            </a:r>
            <a:r>
              <a:rPr lang="en-US" sz="1000" b="1" dirty="0" err="1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lugares</a:t>
            </a:r>
            <a:r>
              <a:rPr lang="en-US" sz="1000" b="1" dirty="0">
                <a:solidFill>
                  <a:schemeClr val="bg1"/>
                </a:solidFill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Amigáveis</a:t>
            </a:r>
            <a:r>
              <a:rPr lang="en-US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1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2021;</a:t>
            </a:r>
            <a:endParaRPr lang="en-US" sz="1000" b="1" dirty="0">
              <a:solidFill>
                <a:schemeClr val="bg1"/>
              </a:solidFill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2468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b="1" i="1" dirty="0">
              <a:solidFill>
                <a:schemeClr val="bg1"/>
              </a:solidFill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D5B3A0E-98B4-4DF9-A8F8-D73D3931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68" r="810"/>
          <a:stretch/>
        </p:blipFill>
        <p:spPr>
          <a:xfrm>
            <a:off x="1083525" y="1447801"/>
            <a:ext cx="5123311" cy="28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09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2023E78-0E08-4233-A405-865065980FBB}"/>
              </a:ext>
            </a:extLst>
          </p:cNvPr>
          <p:cNvSpPr/>
          <p:nvPr/>
        </p:nvSpPr>
        <p:spPr>
          <a:xfrm>
            <a:off x="321" y="-48307"/>
            <a:ext cx="9205699" cy="5257431"/>
          </a:xfrm>
          <a:prstGeom prst="rect">
            <a:avLst/>
          </a:prstGeom>
          <a:solidFill>
            <a:srgbClr val="D68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C116702-BA1E-461B-BA10-0C0C76640621}"/>
              </a:ext>
            </a:extLst>
          </p:cNvPr>
          <p:cNvSpPr/>
          <p:nvPr/>
        </p:nvSpPr>
        <p:spPr>
          <a:xfrm>
            <a:off x="1586124" y="531809"/>
            <a:ext cx="4621087" cy="216464"/>
          </a:xfrm>
          <a:prstGeom prst="rect">
            <a:avLst/>
          </a:prstGeom>
          <a:solidFill>
            <a:srgbClr val="00B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6C850701-6661-4BCA-B542-862C479C3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758" y="1057263"/>
            <a:ext cx="6780631" cy="390440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6999375-D9FA-4669-ADCD-780C971AB3FC}"/>
              </a:ext>
            </a:extLst>
          </p:cNvPr>
          <p:cNvSpPr txBox="1"/>
          <p:nvPr/>
        </p:nvSpPr>
        <p:spPr>
          <a:xfrm>
            <a:off x="1676602" y="519220"/>
            <a:ext cx="5154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t-BR" sz="1800" dirty="0">
                <a:solidFill>
                  <a:schemeClr val="bg1"/>
                </a:solidFill>
                <a:latin typeface="Montserrat Medium" panose="00000600000000000000" pitchFamily="50" charset="0"/>
                <a:ea typeface="Oswald"/>
                <a:cs typeface="Oswald"/>
                <a:sym typeface="Oswald Regular"/>
              </a:rPr>
              <a:t>Impacto atual #mapalgbti de 14 à 23/07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0A78695-910C-4E74-A391-799F3DD82FF5}"/>
              </a:ext>
            </a:extLst>
          </p:cNvPr>
          <p:cNvSpPr txBox="1"/>
          <p:nvPr/>
        </p:nvSpPr>
        <p:spPr>
          <a:xfrm>
            <a:off x="6020976" y="1230612"/>
            <a:ext cx="3002892" cy="3957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2847">
              <a:buSzPts val="1400"/>
            </a:pPr>
            <a:r>
              <a:rPr lang="en-US" sz="1092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Principais</a:t>
            </a:r>
            <a:r>
              <a:rPr lang="en-US" sz="1092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92" b="1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indicadores</a:t>
            </a:r>
            <a:r>
              <a:rPr lang="en-US" sz="1092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marL="1122847">
              <a:buSzPts val="1400"/>
            </a:pPr>
            <a:br>
              <a:rPr lang="en-US" sz="1092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92" b="1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- </a:t>
            </a: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Cadastros</a:t>
            </a: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</a:rPr>
              <a:t>: 3807 pessoas</a:t>
            </a:r>
          </a:p>
          <a:p>
            <a:pPr marL="1122847">
              <a:buSzPts val="1400"/>
            </a:pPr>
            <a:endParaRPr lang="pt-BR" sz="1092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</a:rPr>
              <a:t>- Locais avaliados: 3.082k</a:t>
            </a:r>
          </a:p>
          <a:p>
            <a:pPr marL="1122847">
              <a:buSzPts val="1400"/>
            </a:pPr>
            <a:b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</a:rPr>
              <a:t>- Média Lugares avaliados: 4.52 (de 0 a 5)</a:t>
            </a:r>
          </a:p>
          <a:p>
            <a:pPr marL="1122847">
              <a:buSzPts val="1400"/>
            </a:pPr>
            <a:endParaRPr lang="pt-BR" sz="1092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- Cidades: 600</a:t>
            </a:r>
          </a:p>
          <a:p>
            <a:pPr marL="1122847">
              <a:buSzPts val="1400"/>
            </a:pPr>
            <a:endParaRPr lang="pt-BR" sz="1092" dirty="0">
              <a:solidFill>
                <a:schemeClr val="bg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- 15% fora do país</a:t>
            </a:r>
          </a:p>
          <a:p>
            <a:pPr marL="1122847">
              <a:buSzPts val="1400"/>
            </a:pPr>
            <a:endParaRPr lang="pt-BR" sz="1092" dirty="0">
              <a:solidFill>
                <a:schemeClr val="bg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- CAC: R$ 3</a:t>
            </a:r>
          </a:p>
          <a:p>
            <a:pPr marL="1122847">
              <a:buSzPts val="1400"/>
            </a:pPr>
            <a:endParaRPr lang="pt-BR" sz="1092" dirty="0">
              <a:solidFill>
                <a:schemeClr val="bg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- Conversão: 25%</a:t>
            </a:r>
          </a:p>
          <a:p>
            <a:pPr marL="1122847">
              <a:buSzPts val="1400"/>
            </a:pPr>
            <a:endParaRPr lang="pt-BR" sz="1092" dirty="0">
              <a:solidFill>
                <a:schemeClr val="bg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- Visualizações: 110k </a:t>
            </a:r>
          </a:p>
          <a:p>
            <a:pPr marL="1122847">
              <a:buSzPts val="1400"/>
            </a:pPr>
            <a:endParaRPr lang="pt-BR" sz="1092" dirty="0">
              <a:solidFill>
                <a:schemeClr val="bg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- 15% dos locais avaliados são hotéis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A5A3D0A-8A1D-4EBF-A684-D0F9295D2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11" y="1475219"/>
            <a:ext cx="5126900" cy="2869859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CD00F51-AC87-48FF-B8BE-71E1669F91B7}"/>
              </a:ext>
            </a:extLst>
          </p:cNvPr>
          <p:cNvSpPr/>
          <p:nvPr/>
        </p:nvSpPr>
        <p:spPr>
          <a:xfrm>
            <a:off x="1193390" y="2338415"/>
            <a:ext cx="552220" cy="293154"/>
          </a:xfrm>
          <a:prstGeom prst="rect">
            <a:avLst/>
          </a:prstGeom>
          <a:solidFill>
            <a:srgbClr val="FA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39DBE5E-B802-4967-9470-130691F63F3E}"/>
              </a:ext>
            </a:extLst>
          </p:cNvPr>
          <p:cNvSpPr/>
          <p:nvPr/>
        </p:nvSpPr>
        <p:spPr>
          <a:xfrm>
            <a:off x="1193390" y="3815075"/>
            <a:ext cx="552220" cy="293154"/>
          </a:xfrm>
          <a:prstGeom prst="rect">
            <a:avLst/>
          </a:prstGeom>
          <a:solidFill>
            <a:srgbClr val="37DD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7015374-376E-42E8-9963-07559358279C}"/>
              </a:ext>
            </a:extLst>
          </p:cNvPr>
          <p:cNvSpPr/>
          <p:nvPr/>
        </p:nvSpPr>
        <p:spPr>
          <a:xfrm>
            <a:off x="1183163" y="3066663"/>
            <a:ext cx="552220" cy="293154"/>
          </a:xfrm>
          <a:prstGeom prst="rect">
            <a:avLst/>
          </a:prstGeom>
          <a:solidFill>
            <a:srgbClr val="FFC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3781837-B88E-4404-8113-5B85A0C4DAD1}"/>
              </a:ext>
            </a:extLst>
          </p:cNvPr>
          <p:cNvSpPr txBox="1"/>
          <p:nvPr/>
        </p:nvSpPr>
        <p:spPr>
          <a:xfrm>
            <a:off x="1183889" y="2371537"/>
            <a:ext cx="912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t-BR" b="1" dirty="0">
                <a:solidFill>
                  <a:schemeClr val="tx1"/>
                </a:solidFill>
                <a:latin typeface="Montserrat Medium" panose="00000600000000000000" pitchFamily="50" charset="0"/>
                <a:ea typeface="Oswald"/>
                <a:cs typeface="Oswald"/>
                <a:sym typeface="Oswald Regular"/>
              </a:rPr>
              <a:t>3807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B2F07C0-BAA2-46B0-93BE-DF0F73A86597}"/>
              </a:ext>
            </a:extLst>
          </p:cNvPr>
          <p:cNvSpPr txBox="1"/>
          <p:nvPr/>
        </p:nvSpPr>
        <p:spPr>
          <a:xfrm>
            <a:off x="1185026" y="3122602"/>
            <a:ext cx="912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t-BR" b="1" dirty="0">
                <a:solidFill>
                  <a:schemeClr val="tx1"/>
                </a:solidFill>
                <a:latin typeface="Montserrat Medium" panose="00000600000000000000" pitchFamily="50" charset="0"/>
                <a:ea typeface="Oswald"/>
                <a:cs typeface="Oswald"/>
                <a:sym typeface="Oswald Regular"/>
              </a:rPr>
              <a:t>3082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71AB335-A61E-4170-845B-A71889A98F0C}"/>
              </a:ext>
            </a:extLst>
          </p:cNvPr>
          <p:cNvSpPr txBox="1"/>
          <p:nvPr/>
        </p:nvSpPr>
        <p:spPr>
          <a:xfrm>
            <a:off x="1179346" y="3846395"/>
            <a:ext cx="912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t-BR" b="1" dirty="0">
                <a:solidFill>
                  <a:schemeClr val="tx1"/>
                </a:solidFill>
                <a:latin typeface="Montserrat Medium" panose="00000600000000000000" pitchFamily="50" charset="0"/>
                <a:ea typeface="Oswald"/>
                <a:cs typeface="Oswald"/>
                <a:sym typeface="Oswald Regular"/>
              </a:rPr>
              <a:t>3082</a:t>
            </a:r>
          </a:p>
        </p:txBody>
      </p:sp>
    </p:spTree>
    <p:extLst>
      <p:ext uri="{BB962C8B-B14F-4D97-AF65-F5344CB8AC3E}">
        <p14:creationId xmlns:p14="http://schemas.microsoft.com/office/powerpoint/2010/main" val="414204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53735FE5-92FA-42A9-82D1-01D0D2B3F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4494" y="925192"/>
            <a:ext cx="6489752" cy="390440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942B449-ACE7-4C1D-B8DB-115BFA025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894" y="1342268"/>
            <a:ext cx="4934151" cy="28638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6891236-7B1E-449C-9AB1-A7E27EF4A679}"/>
              </a:ext>
            </a:extLst>
          </p:cNvPr>
          <p:cNvSpPr/>
          <p:nvPr/>
        </p:nvSpPr>
        <p:spPr>
          <a:xfrm>
            <a:off x="5224229" y="1623451"/>
            <a:ext cx="3283182" cy="2199632"/>
          </a:xfrm>
          <a:prstGeom prst="rect">
            <a:avLst/>
          </a:prstGeom>
          <a:solidFill>
            <a:srgbClr val="D68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F274ABF-03A9-411B-8A25-CED7CCED5E45}"/>
              </a:ext>
            </a:extLst>
          </p:cNvPr>
          <p:cNvSpPr txBox="1"/>
          <p:nvPr/>
        </p:nvSpPr>
        <p:spPr>
          <a:xfrm>
            <a:off x="4235021" y="1773881"/>
            <a:ext cx="3783560" cy="2024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2847">
              <a:buSzPts val="1400"/>
            </a:pPr>
            <a:r>
              <a:rPr lang="pt-BR" sz="1092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Ambev</a:t>
            </a:r>
          </a:p>
          <a:p>
            <a:pPr marL="1122847">
              <a:buSzPts val="1400"/>
            </a:pPr>
            <a:endParaRPr lang="pt-BR" sz="1092" dirty="0">
              <a:solidFill>
                <a:schemeClr val="bg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- Patrocinadora (Stella); </a:t>
            </a:r>
          </a:p>
          <a:p>
            <a:pPr marL="1122847">
              <a:buSzPts val="1400"/>
            </a:pPr>
            <a:endParaRPr lang="pt-BR" sz="1092" dirty="0">
              <a:solidFill>
                <a:schemeClr val="bg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- Mapeamento – </a:t>
            </a:r>
            <a:r>
              <a:rPr lang="pt-BR" sz="1092" dirty="0" err="1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PDVs</a:t>
            </a: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amigáveis + Compartilhamento de dados; </a:t>
            </a:r>
            <a:b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</a:br>
            <a:endParaRPr lang="pt-BR" sz="1092" dirty="0">
              <a:solidFill>
                <a:schemeClr val="bg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- MKT – </a:t>
            </a:r>
            <a:r>
              <a:rPr lang="pt-BR" sz="1092" dirty="0" err="1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Cobranding</a:t>
            </a: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(Beats + Stella);</a:t>
            </a:r>
          </a:p>
          <a:p>
            <a:pPr marL="1122847">
              <a:buSzPts val="1400"/>
            </a:pPr>
            <a:endParaRPr lang="pt-BR" sz="1092" dirty="0">
              <a:solidFill>
                <a:schemeClr val="bg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1122847">
              <a:buSzPts val="1400"/>
            </a:pPr>
            <a:r>
              <a:rPr lang="pt-BR" sz="1092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- Canal direto com a comunidade (banco de talentos).</a:t>
            </a:r>
          </a:p>
          <a:p>
            <a:pPr marL="1122847">
              <a:buSzPts val="1400"/>
            </a:pPr>
            <a:r>
              <a:rPr lang="en-US" sz="546" dirty="0">
                <a:solidFill>
                  <a:schemeClr val="bg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258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78C6336-3F2B-4692-9D9A-A4810ACA1A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29170"/>
          <a:stretch/>
        </p:blipFill>
        <p:spPr>
          <a:xfrm>
            <a:off x="2498088" y="194303"/>
            <a:ext cx="2904118" cy="227173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990480C-211E-498A-B503-B41A47B7D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565" y="194303"/>
            <a:ext cx="1805909" cy="31198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F6B64B6-64FE-4E1F-8126-6BF5201AC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763" y="194302"/>
            <a:ext cx="1691542" cy="264395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1C4CD79-A618-4F36-BE57-E888B2421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236" y="2590438"/>
            <a:ext cx="1473247" cy="240029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AEDC891-5DBD-4E32-A842-AEA9505E8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057" y="2918564"/>
            <a:ext cx="1473248" cy="207216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CD8023D-5A1C-48FC-B0DF-F088CA5DE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075" y="2620101"/>
            <a:ext cx="1616623" cy="24002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B317B54-9365-4429-A77D-B9555D4769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696" y="565383"/>
            <a:ext cx="2310056" cy="393145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8F19758-7F8A-43E5-9C0D-2943FD7793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8326" y="2560774"/>
            <a:ext cx="1737212" cy="245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1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8367073-EAD5-47F8-A643-0E384F83B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" y="275258"/>
            <a:ext cx="9143358" cy="459298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2E73603-B805-4CD6-B21C-50C50729E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00" y="577575"/>
            <a:ext cx="2946637" cy="12610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E4DE55D-78BF-4CEE-BB2A-1F308099D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00" y="2087777"/>
            <a:ext cx="2946637" cy="104577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465F5A8-75D3-4163-8170-92024EFFE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00" y="3382752"/>
            <a:ext cx="2925647" cy="114803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316E31F-4843-4F79-BE26-B57ED4273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379" y="577576"/>
            <a:ext cx="2725429" cy="13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4616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6855</TotalTime>
  <Words>610</Words>
  <Application>Microsoft Office PowerPoint</Application>
  <PresentationFormat>Apresentação na tela (16:9)</PresentationFormat>
  <Paragraphs>100</Paragraphs>
  <Slides>21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Roboto</vt:lpstr>
      <vt:lpstr>Montserrat Medium</vt:lpstr>
      <vt:lpstr>Montserrat</vt:lpstr>
      <vt:lpstr>Calibri</vt:lpstr>
      <vt:lpstr>Arial</vt:lpstr>
      <vt:lpstr>Roboto Black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vantagem competitiva</vt:lpstr>
      <vt:lpstr>Próximos passos:   2021/02  - Foco na popularização do #mapalgbti;  App: - Funcionalidade  serviços amigáveis;   - Funcionalidade comunidades (rede social).   </vt:lpstr>
      <vt:lpstr>Próximos passos:   2021/02  - Foco na popularização do #mapalgbti;  App: - Funcionalidade  serviços amigáveis;   - Funcionalidade comunidades (rede social).   </vt:lpstr>
      <vt:lpstr>Apresentação do PowerPoint</vt:lpstr>
      <vt:lpstr>Apresentação do PowerPoint</vt:lpstr>
      <vt:lpstr>Apresentação do PowerPoint</vt:lpstr>
      <vt:lpstr>NOHS SOMOS  - O QUE BUSCAMOS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hottmar loch</dc:creator>
  <cp:lastModifiedBy>hottmar loch</cp:lastModifiedBy>
  <cp:revision>184</cp:revision>
  <dcterms:modified xsi:type="dcterms:W3CDTF">2021-08-02T00:18:56Z</dcterms:modified>
</cp:coreProperties>
</file>