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73" r:id="rId7"/>
  </p:sldIdLst>
  <p:sldSz cx="9144000" cy="5143500" type="screen16x9"/>
  <p:notesSz cx="5143500" cy="9144000"/>
  <p:embeddedFontLst>
    <p:embeddedFont>
      <p:font typeface="Abadi Extra Light" panose="020B0604020104020204" pitchFamily="34" charset="0"/>
      <p:regular r:id="rId8"/>
    </p:embeddedFont>
    <p:embeddedFont>
      <p:font typeface="AvenirNext-Bold" panose="020B0503020202020204" pitchFamily="34" charset="0"/>
      <p:regular r:id="rId9"/>
      <p:bold r:id="rId10"/>
    </p:embeddedFont>
    <p:embeddedFont>
      <p:font typeface="AvenirNext-Regular" panose="020B0503020202020204" pitchFamily="34" charset="0"/>
      <p:regular r:id="rId11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EAE"/>
    <a:srgbClr val="33CCCC"/>
    <a:srgbClr val="2DB7CC"/>
    <a:srgbClr val="9999FF"/>
    <a:srgbClr val="CC99FF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17"/>
    <p:restoredTop sz="94610"/>
  </p:normalViewPr>
  <p:slideViewPr>
    <p:cSldViewPr snapToGrid="0" snapToObjects="1">
      <p:cViewPr varScale="1">
        <p:scale>
          <a:sx n="143" d="100"/>
          <a:sy n="143" d="100"/>
        </p:scale>
        <p:origin x="22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29AEAE">
            <a:alpha val="8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439FB15-8791-4C8A-9F77-EBF8239C4A87}"/>
              </a:ext>
            </a:extLst>
          </p:cNvPr>
          <p:cNvSpPr/>
          <p:nvPr/>
        </p:nvSpPr>
        <p:spPr>
          <a:xfrm>
            <a:off x="2259418" y="4521697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1400" dirty="0">
                <a:solidFill>
                  <a:srgbClr val="404040"/>
                </a:solidFill>
                <a:latin typeface="Abadi Extra Light" panose="020B0604020104020204" pitchFamily="34" charset="0"/>
              </a:rPr>
              <a:t>São Paulo, 16 de abril de 2021</a:t>
            </a:r>
            <a:endParaRPr lang="pt-BR" sz="1400" dirty="0">
              <a:latin typeface="Abadi Extra Light" panose="020B0604020104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9C3A343-8457-46F2-8280-7AEA771431C9}"/>
              </a:ext>
            </a:extLst>
          </p:cNvPr>
          <p:cNvSpPr/>
          <p:nvPr/>
        </p:nvSpPr>
        <p:spPr>
          <a:xfrm>
            <a:off x="1998921" y="3036683"/>
            <a:ext cx="50929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404040"/>
                </a:solidFill>
                <a:latin typeface="Abadi Extra Light" panose="020B0604020104020204" pitchFamily="34" charset="0"/>
                <a:cs typeface="Cambay Devanagari" pitchFamily="2" charset="77"/>
              </a:rPr>
              <a:t>Apresentação</a:t>
            </a:r>
          </a:p>
          <a:p>
            <a:pPr algn="ctr"/>
            <a:r>
              <a:rPr lang="pt-BR" sz="2000" dirty="0">
                <a:solidFill>
                  <a:srgbClr val="404040"/>
                </a:solidFill>
                <a:latin typeface="Abadi Extra Light" panose="020B0604020104020204" pitchFamily="34" charset="0"/>
                <a:cs typeface="Cambay Devanagari" pitchFamily="2" charset="77"/>
              </a:rPr>
              <a:t>Fórum de Empresas e Direitos LGBTQIA+</a:t>
            </a:r>
            <a:endParaRPr lang="pt-BR" sz="2000" dirty="0">
              <a:latin typeface="Abadi Extra Light" panose="020B0604020104020204" pitchFamily="34" charset="0"/>
              <a:cs typeface="Cambay Devanagari" pitchFamily="2" charset="77"/>
            </a:endParaRPr>
          </a:p>
        </p:txBody>
      </p:sp>
      <p:pic>
        <p:nvPicPr>
          <p:cNvPr id="1026" name="Picture 2" descr="page1image25449344">
            <a:extLst>
              <a:ext uri="{FF2B5EF4-FFF2-40B4-BE49-F238E27FC236}">
                <a16:creationId xmlns:a16="http://schemas.microsoft.com/office/drawing/2014/main" id="{53E04847-B610-2142-970A-3F499EFC7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682" y="1306717"/>
            <a:ext cx="6150000" cy="14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29AEAE">
            <a:alpha val="8496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176436" y="113272"/>
            <a:ext cx="8846983" cy="971106"/>
          </a:xfrm>
          <a:prstGeom prst="rect">
            <a:avLst/>
          </a:prstGeom>
          <a:noFill/>
        </p:spPr>
        <p:txBody>
          <a:bodyPr wrap="square" lIns="32004" tIns="103327" rIns="0" bIns="0" rtlCol="0" anchor="ctr"/>
          <a:lstStyle/>
          <a:p>
            <a:pPr>
              <a:spcAft>
                <a:spcPts val="300"/>
              </a:spcAft>
            </a:pPr>
            <a:r>
              <a:rPr lang="en-US" sz="3600" b="1" dirty="0">
                <a:solidFill>
                  <a:srgbClr val="7030A0"/>
                </a:solidFill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QUEM SOMOS  </a:t>
            </a:r>
          </a:p>
          <a:p>
            <a:pPr algn="l">
              <a:spcAft>
                <a:spcPts val="300"/>
              </a:spcAft>
              <a:buNone/>
            </a:pPr>
            <a:r>
              <a:rPr lang="en-US" b="1" dirty="0" err="1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escuta</a:t>
            </a:r>
            <a:r>
              <a:rPr lang="en-US" b="1" dirty="0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 </a:t>
            </a:r>
            <a:r>
              <a:rPr lang="en-US" b="1" dirty="0" err="1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psicossocial</a:t>
            </a:r>
            <a:r>
              <a:rPr lang="en-US" b="1" dirty="0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 e </a:t>
            </a:r>
            <a:r>
              <a:rPr lang="en-US" b="1" dirty="0" err="1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psicanalítica</a:t>
            </a:r>
            <a:r>
              <a:rPr lang="en-US" b="1" dirty="0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 para </a:t>
            </a:r>
            <a:r>
              <a:rPr lang="en-US" b="1" dirty="0" err="1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adolescentes</a:t>
            </a:r>
            <a:r>
              <a:rPr lang="en-US" b="1" dirty="0">
                <a:latin typeface="Abadi Extra Light" panose="020B0604020104020204" pitchFamily="34" charset="0"/>
                <a:ea typeface="Dotum" panose="020B0600000101010101" pitchFamily="34" charset="-127"/>
                <a:cs typeface="Al Tarikh" pitchFamily="2" charset="-78"/>
              </a:rPr>
              <a:t> LGBTQIA+    </a:t>
            </a:r>
            <a:endParaRPr lang="en-US" sz="1700" b="1" dirty="0">
              <a:latin typeface="Abadi Extra Light" panose="020B0604020104020204" pitchFamily="34" charset="0"/>
              <a:ea typeface="Dotum" panose="020B0600000101010101" pitchFamily="34" charset="-127"/>
              <a:cs typeface="Al Tarikh" pitchFamily="2" charset="-78"/>
            </a:endParaRPr>
          </a:p>
        </p:txBody>
      </p:sp>
      <p:sp>
        <p:nvSpPr>
          <p:cNvPr id="8" name="Espaço Reservado para Conteúdo 3">
            <a:extLst>
              <a:ext uri="{FF2B5EF4-FFF2-40B4-BE49-F238E27FC236}">
                <a16:creationId xmlns:a16="http://schemas.microsoft.com/office/drawing/2014/main" id="{85696211-AC07-4753-86DB-A1DE46D017E3}"/>
              </a:ext>
            </a:extLst>
          </p:cNvPr>
          <p:cNvSpPr txBox="1">
            <a:spLocks/>
          </p:cNvSpPr>
          <p:nvPr/>
        </p:nvSpPr>
        <p:spPr>
          <a:xfrm>
            <a:off x="191337" y="1268440"/>
            <a:ext cx="8640000" cy="410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500" dirty="0">
                <a:latin typeface="Abadi Extra Light" panose="020B0604020104020204" pitchFamily="34" charset="0"/>
              </a:rPr>
              <a:t>O </a:t>
            </a:r>
            <a:r>
              <a:rPr lang="pt-BR" sz="1500" i="1" dirty="0" err="1">
                <a:latin typeface="Abadi Extra Light" panose="020B0604020104020204" pitchFamily="34" charset="0"/>
              </a:rPr>
              <a:t>Causdequê</a:t>
            </a:r>
            <a:r>
              <a:rPr lang="pt-BR" sz="1500" i="1" dirty="0">
                <a:latin typeface="Abadi Extra Light" panose="020B0604020104020204" pitchFamily="34" charset="0"/>
              </a:rPr>
              <a:t>? </a:t>
            </a:r>
            <a:r>
              <a:rPr lang="pt-BR" sz="1500" dirty="0">
                <a:latin typeface="Abadi Extra Light" panose="020B0604020104020204" pitchFamily="34" charset="0"/>
              </a:rPr>
              <a:t>acredita no poder da escuta de “causos”, histórias de lutas, amores e angústias, </a:t>
            </a:r>
            <a:r>
              <a:rPr lang="pt-BR" sz="1500" dirty="0">
                <a:latin typeface="Abadi Extra Light" panose="020B0604020104020204" pitchFamily="34" charset="0"/>
                <a:ea typeface="Dotum" panose="020B0600000101010101" pitchFamily="34" charset="-127"/>
              </a:rPr>
              <a:t>sobretudo</a:t>
            </a:r>
            <a:r>
              <a:rPr lang="pt-BR" sz="1500" dirty="0">
                <a:latin typeface="Abadi Extra Light" panose="020B0604020104020204" pitchFamily="34" charset="0"/>
              </a:rPr>
              <a:t> da população jovem e de suas demandas durante essa fase da vida.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500" dirty="0">
                <a:latin typeface="Abadi Extra Light" panose="020B0604020104020204" pitchFamily="34" charset="0"/>
              </a:rPr>
              <a:t>O projeto atua, desde 2016, por meio de atendimentos psicossociais e psicanalíticos e é voltado a questões de gênero, classe e raça de adolescentes LGBTQIA+ vulneráveis, que tenham de 12 a 20 anos, e que frequentam a Casa do Adolescente - Pinheiros.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500" dirty="0" err="1">
                <a:latin typeface="Abadi Extra Light" panose="020B0604020104020204" pitchFamily="34" charset="0"/>
              </a:rPr>
              <a:t>Nosso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objetivo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é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acolher</a:t>
            </a:r>
            <a:r>
              <a:rPr lang="en-US" sz="1500" dirty="0">
                <a:latin typeface="Abadi Extra Light" panose="020B0604020104020204" pitchFamily="34" charset="0"/>
              </a:rPr>
              <a:t> e </a:t>
            </a:r>
            <a:r>
              <a:rPr lang="en-US" sz="1500" dirty="0" err="1">
                <a:latin typeface="Abadi Extra Light" panose="020B0604020104020204" pitchFamily="34" charset="0"/>
              </a:rPr>
              <a:t>empoderar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esses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adolescentes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em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seus</a:t>
            </a:r>
            <a:r>
              <a:rPr lang="en-US" sz="1500" dirty="0">
                <a:latin typeface="Abadi Extra Light" panose="020B0604020104020204" pitchFamily="34" charset="0"/>
              </a:rPr>
              <a:t> </a:t>
            </a:r>
            <a:r>
              <a:rPr lang="en-US" sz="1500" dirty="0" err="1">
                <a:latin typeface="Abadi Extra Light" panose="020B0604020104020204" pitchFamily="34" charset="0"/>
              </a:rPr>
              <a:t>projetos</a:t>
            </a:r>
            <a:r>
              <a:rPr lang="en-US" sz="1500" dirty="0">
                <a:latin typeface="Abadi Extra Light" panose="020B0604020104020204" pitchFamily="34" charset="0"/>
              </a:rPr>
              <a:t> de </a:t>
            </a:r>
            <a:r>
              <a:rPr lang="en-US" sz="1500" dirty="0" err="1">
                <a:latin typeface="Abadi Extra Light" panose="020B0604020104020204" pitchFamily="34" charset="0"/>
              </a:rPr>
              <a:t>vida</a:t>
            </a:r>
            <a:r>
              <a:rPr lang="en-US" sz="1500" dirty="0">
                <a:latin typeface="Abadi Extra Light" panose="020B0604020104020204" pitchFamily="34" charset="0"/>
              </a:rPr>
              <a:t> e, </a:t>
            </a:r>
            <a:r>
              <a:rPr lang="en-US" sz="1500" dirty="0" err="1">
                <a:latin typeface="Abadi Extra Light" panose="020B0604020104020204" pitchFamily="34" charset="0"/>
              </a:rPr>
              <a:t>consequentemente</a:t>
            </a:r>
            <a:r>
              <a:rPr lang="en-US" sz="1500" dirty="0">
                <a:latin typeface="Abadi Extra Light" panose="020B0604020104020204" pitchFamily="34" charset="0"/>
              </a:rPr>
              <a:t>, combater a </a:t>
            </a:r>
            <a:r>
              <a:rPr lang="en-US" sz="1500" dirty="0" err="1">
                <a:latin typeface="Abadi Extra Light" panose="020B0604020104020204" pitchFamily="34" charset="0"/>
              </a:rPr>
              <a:t>discriminação</a:t>
            </a:r>
            <a:r>
              <a:rPr lang="en-US" sz="1500" dirty="0">
                <a:latin typeface="Abadi Extra Light" panose="020B0604020104020204" pitchFamily="34" charset="0"/>
              </a:rPr>
              <a:t> por </a:t>
            </a:r>
            <a:r>
              <a:rPr lang="en-US" sz="1500" dirty="0" err="1">
                <a:latin typeface="Abadi Extra Light" panose="020B0604020104020204" pitchFamily="34" charset="0"/>
              </a:rPr>
              <a:t>meio</a:t>
            </a:r>
            <a:r>
              <a:rPr lang="en-US" sz="1500" dirty="0">
                <a:latin typeface="Abadi Extra Light" panose="020B0604020104020204" pitchFamily="34" charset="0"/>
              </a:rPr>
              <a:t> de </a:t>
            </a:r>
            <a:r>
              <a:rPr lang="en-US" sz="1500" dirty="0" err="1">
                <a:latin typeface="Abadi Extra Light" panose="020B0604020104020204" pitchFamily="34" charset="0"/>
              </a:rPr>
              <a:t>formações</a:t>
            </a:r>
            <a:r>
              <a:rPr lang="en-US" sz="1500" dirty="0">
                <a:latin typeface="Abadi Extra Light" panose="020B0604020104020204" pitchFamily="34" charset="0"/>
              </a:rPr>
              <a:t> e debates </a:t>
            </a:r>
            <a:r>
              <a:rPr lang="en-US" sz="1500" dirty="0" err="1">
                <a:latin typeface="Abadi Extra Light" panose="020B0604020104020204" pitchFamily="34" charset="0"/>
              </a:rPr>
              <a:t>contínuos</a:t>
            </a:r>
            <a:r>
              <a:rPr lang="en-US" sz="1500" dirty="0">
                <a:latin typeface="Abadi Extra Light" panose="020B0604020104020204" pitchFamily="34" charset="0"/>
              </a:rPr>
              <a:t> entre </a:t>
            </a:r>
            <a:r>
              <a:rPr lang="en-US" sz="1500" dirty="0" err="1">
                <a:latin typeface="Abadi Extra Light" panose="020B0604020104020204" pitchFamily="34" charset="0"/>
              </a:rPr>
              <a:t>profissionais</a:t>
            </a:r>
            <a:r>
              <a:rPr lang="en-US" sz="1500" dirty="0">
                <a:latin typeface="Abadi Extra Light" panose="020B0604020104020204" pitchFamily="34" charset="0"/>
              </a:rPr>
              <a:t>, </a:t>
            </a:r>
            <a:r>
              <a:rPr lang="en-US" sz="1500" dirty="0" err="1">
                <a:latin typeface="Abadi Extra Light" panose="020B0604020104020204" pitchFamily="34" charset="0"/>
              </a:rPr>
              <a:t>usuários</a:t>
            </a:r>
            <a:r>
              <a:rPr lang="en-US" sz="1500" dirty="0">
                <a:latin typeface="Abadi Extra Light" panose="020B0604020104020204" pitchFamily="34" charset="0"/>
              </a:rPr>
              <a:t> dos </a:t>
            </a:r>
            <a:r>
              <a:rPr lang="en-US" sz="1500" dirty="0" err="1">
                <a:latin typeface="Abadi Extra Light" panose="020B0604020104020204" pitchFamily="34" charset="0"/>
              </a:rPr>
              <a:t>serviços</a:t>
            </a:r>
            <a:r>
              <a:rPr lang="en-US" sz="1500" dirty="0">
                <a:latin typeface="Abadi Extra Light" panose="020B0604020104020204" pitchFamily="34" charset="0"/>
              </a:rPr>
              <a:t> de </a:t>
            </a:r>
            <a:r>
              <a:rPr lang="en-US" sz="1500" dirty="0" err="1">
                <a:latin typeface="Abadi Extra Light" panose="020B0604020104020204" pitchFamily="34" charset="0"/>
              </a:rPr>
              <a:t>saúde</a:t>
            </a:r>
            <a:r>
              <a:rPr lang="en-US" sz="1500" dirty="0">
                <a:latin typeface="Abadi Extra Light" panose="020B0604020104020204" pitchFamily="34" charset="0"/>
              </a:rPr>
              <a:t>, a </a:t>
            </a:r>
            <a:r>
              <a:rPr lang="en-US" sz="1500" dirty="0" err="1">
                <a:latin typeface="Abadi Extra Light" panose="020B0604020104020204" pitchFamily="34" charset="0"/>
              </a:rPr>
              <a:t>comunidade</a:t>
            </a:r>
            <a:r>
              <a:rPr lang="en-US" sz="1500" dirty="0">
                <a:latin typeface="Abadi Extra Light" panose="020B0604020104020204" pitchFamily="34" charset="0"/>
              </a:rPr>
              <a:t> local e </a:t>
            </a:r>
            <a:r>
              <a:rPr lang="en-US" sz="1500" dirty="0" err="1">
                <a:latin typeface="Abadi Extra Light" panose="020B0604020104020204" pitchFamily="34" charset="0"/>
              </a:rPr>
              <a:t>familiares</a:t>
            </a:r>
            <a:r>
              <a:rPr lang="en-US" sz="1500" dirty="0">
                <a:latin typeface="Abadi Extra Light" panose="020B0604020104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endParaRPr lang="pt-BR" sz="1500" dirty="0">
              <a:latin typeface="Abadi Extra Light" panose="020B0604020104020204" pitchFamily="34" charset="0"/>
            </a:endParaRPr>
          </a:p>
          <a:p>
            <a:pPr>
              <a:lnSpc>
                <a:spcPct val="150000"/>
              </a:lnSpc>
              <a:buClr>
                <a:srgbClr val="7030A0"/>
              </a:buClr>
              <a:buFont typeface="Arial" panose="020B0604020202020204" pitchFamily="34" charset="0"/>
              <a:buChar char="•"/>
            </a:pPr>
            <a:endParaRPr lang="pt-BR" sz="1500" dirty="0">
              <a:latin typeface="Abadi Extra Light" panose="020B0604020104020204" pitchFamily="34" charset="0"/>
            </a:endParaRPr>
          </a:p>
        </p:txBody>
      </p:sp>
      <p:sp>
        <p:nvSpPr>
          <p:cNvPr id="10" name="Espaço Reservado para Conteúdo 3">
            <a:extLst>
              <a:ext uri="{FF2B5EF4-FFF2-40B4-BE49-F238E27FC236}">
                <a16:creationId xmlns:a16="http://schemas.microsoft.com/office/drawing/2014/main" id="{26DF3BF0-4CC9-40BF-877F-B03605D8B5FA}"/>
              </a:ext>
            </a:extLst>
          </p:cNvPr>
          <p:cNvSpPr txBox="1">
            <a:spLocks/>
          </p:cNvSpPr>
          <p:nvPr/>
        </p:nvSpPr>
        <p:spPr>
          <a:xfrm>
            <a:off x="244502" y="4585564"/>
            <a:ext cx="850609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Tx/>
              <a:buNone/>
            </a:pPr>
            <a:r>
              <a:rPr lang="pt-BR" sz="800" b="1" dirty="0">
                <a:solidFill>
                  <a:srgbClr val="404040"/>
                </a:solidFill>
                <a:latin typeface="AvenirNext-Regular" pitchFamily="34" charset="0"/>
              </a:rPr>
              <a:t>A Casa do Adolescente </a:t>
            </a:r>
            <a:r>
              <a:rPr lang="pt-BR" sz="800" dirty="0">
                <a:solidFill>
                  <a:srgbClr val="404040"/>
                </a:solidFill>
                <a:latin typeface="AvenirNext-Regular" pitchFamily="34" charset="0"/>
              </a:rPr>
              <a:t>faz parte do Programa Estadual da Saúde do Adolescente e oferece atendimento interdisciplinar, integral, gratuito à saúde do adolescente e opera desde 1986 (contemporâneo a implementação do SUS). </a:t>
            </a:r>
          </a:p>
        </p:txBody>
      </p:sp>
      <p:pic>
        <p:nvPicPr>
          <p:cNvPr id="2049" name="Picture 1" descr="page1image25449344">
            <a:extLst>
              <a:ext uri="{FF2B5EF4-FFF2-40B4-BE49-F238E27FC236}">
                <a16:creationId xmlns:a16="http://schemas.microsoft.com/office/drawing/2014/main" id="{500FF683-2AB9-0843-8368-A8314CB27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582" y="203064"/>
            <a:ext cx="2083982" cy="47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EAE">
            <a:alpha val="8525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176436" y="113272"/>
            <a:ext cx="8846983" cy="971106"/>
          </a:xfrm>
          <a:prstGeom prst="rect">
            <a:avLst/>
          </a:prstGeom>
          <a:noFill/>
        </p:spPr>
        <p:txBody>
          <a:bodyPr wrap="square" lIns="32004" tIns="103327" rIns="0" bIns="0" rtlCol="0" anchor="ctr"/>
          <a:lstStyle/>
          <a:p>
            <a:pPr>
              <a:spcAft>
                <a:spcPts val="300"/>
              </a:spcAft>
            </a:pPr>
            <a:r>
              <a:rPr lang="en-US" sz="3600" b="1" dirty="0">
                <a:solidFill>
                  <a:srgbClr val="7030A0"/>
                </a:solidFill>
                <a:latin typeface="Abadi Extra Light" panose="020B0604020104020204" pitchFamily="34" charset="0"/>
                <a:ea typeface="AvenirNext-Bold" pitchFamily="34" charset="-122"/>
                <a:cs typeface="AvenirNext-Bold" pitchFamily="34" charset="-120"/>
              </a:rPr>
              <a:t>ALCANCE DO PROJETO  </a:t>
            </a:r>
          </a:p>
          <a:p>
            <a:pPr algn="l">
              <a:spcAft>
                <a:spcPts val="300"/>
              </a:spcAft>
              <a:buNone/>
            </a:pPr>
            <a:r>
              <a:rPr lang="en-US" b="1" dirty="0" err="1">
                <a:latin typeface="Abadi Extra Light" panose="020B0604020104020204" pitchFamily="34" charset="0"/>
              </a:rPr>
              <a:t>atividades</a:t>
            </a:r>
            <a:r>
              <a:rPr lang="en-US" b="1" dirty="0">
                <a:latin typeface="Abadi Extra Light" panose="020B0604020104020204" pitchFamily="34" charset="0"/>
              </a:rPr>
              <a:t> </a:t>
            </a:r>
            <a:r>
              <a:rPr lang="en-US" b="1" dirty="0" err="1">
                <a:latin typeface="Abadi Extra Light" panose="020B0604020104020204" pitchFamily="34" charset="0"/>
              </a:rPr>
              <a:t>regulares</a:t>
            </a:r>
            <a:r>
              <a:rPr lang="en-US" b="1" dirty="0">
                <a:latin typeface="Abadi Extra Light" panose="020B0604020104020204" pitchFamily="34" charset="0"/>
              </a:rPr>
              <a:t> </a:t>
            </a:r>
            <a:endParaRPr lang="en-US" sz="1700" b="1" dirty="0">
              <a:latin typeface="Abadi Extra Light" panose="020B0604020104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EEF6484-C8FF-4B9F-8525-2ACA7EEE52AF}"/>
              </a:ext>
            </a:extLst>
          </p:cNvPr>
          <p:cNvSpPr/>
          <p:nvPr/>
        </p:nvSpPr>
        <p:spPr>
          <a:xfrm>
            <a:off x="192285" y="1603946"/>
            <a:ext cx="864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500" dirty="0">
                <a:latin typeface="Abadi Extra Light" panose="020B0604020104020204" pitchFamily="34" charset="0"/>
              </a:rPr>
              <a:t>Atendimentos clínicos psicanalíticos individuais para casos mais difíceis - 5x por semana, com aproximadamente 15 adolescentes.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2B83B20-0823-4584-B177-89DC48727415}"/>
              </a:ext>
            </a:extLst>
          </p:cNvPr>
          <p:cNvSpPr/>
          <p:nvPr/>
        </p:nvSpPr>
        <p:spPr>
          <a:xfrm>
            <a:off x="192285" y="1189084"/>
            <a:ext cx="8640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500" dirty="0">
                <a:latin typeface="Abadi Extra Light" panose="020B0604020104020204" pitchFamily="34" charset="0"/>
              </a:rPr>
              <a:t>Grupos abertos com adolescentes LGBTQIA+ - 1x por semana com 20 inscritos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137CBD2-FD1B-445A-8CFA-35424A34D66B}"/>
              </a:ext>
            </a:extLst>
          </p:cNvPr>
          <p:cNvSpPr/>
          <p:nvPr/>
        </p:nvSpPr>
        <p:spPr>
          <a:xfrm>
            <a:off x="192285" y="2249641"/>
            <a:ext cx="8640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500" dirty="0">
                <a:latin typeface="Abadi Extra Light" panose="020B0604020104020204" pitchFamily="34" charset="0"/>
              </a:rPr>
              <a:t>Rodas de conversa com pais, funcionários e adolescentes na Casa do Adolescente sobre os temas tratados no projeto: sexualidade, configurações da família hoje, democracia e população LGBTQIA+ - 1x por mês, com cerca de 50 pessoas por encontro; essas atividades fazem parte da balada da Saúde, em que uma vez por semana, a equipe multiprofissional da casa do adolescente estende seu horário de atendimento para atender a comunidade, sem a necessidade de marcação prévia.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B885355-9751-4041-B4B2-13B4EE4EDF8E}"/>
              </a:ext>
            </a:extLst>
          </p:cNvPr>
          <p:cNvSpPr/>
          <p:nvPr/>
        </p:nvSpPr>
        <p:spPr>
          <a:xfrm>
            <a:off x="176436" y="3587833"/>
            <a:ext cx="8640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500" dirty="0">
                <a:latin typeface="Abadi Extra Light" panose="020B0604020104020204" pitchFamily="34" charset="0"/>
              </a:rPr>
              <a:t>Além das atividades para o público alvo, há as reuniões da equipe núcleo do Projeto </a:t>
            </a:r>
            <a:r>
              <a:rPr lang="pt-BR" sz="1500" i="1" dirty="0" err="1">
                <a:latin typeface="Abadi Extra Light" panose="020B0604020104020204" pitchFamily="34" charset="0"/>
              </a:rPr>
              <a:t>Causdequê</a:t>
            </a:r>
            <a:r>
              <a:rPr lang="pt-BR" sz="1500" i="1" dirty="0">
                <a:latin typeface="Abadi Extra Light" panose="020B0604020104020204" pitchFamily="34" charset="0"/>
              </a:rPr>
              <a:t>?</a:t>
            </a:r>
            <a:r>
              <a:rPr lang="pt-BR" sz="1500" dirty="0">
                <a:latin typeface="Abadi Extra Light" panose="020B0604020104020204" pitchFamily="34" charset="0"/>
              </a:rPr>
              <a:t> para a realização das supervisões clínicas, atividades de formação </a:t>
            </a:r>
            <a:r>
              <a:rPr lang="en-CA" sz="1500" dirty="0" err="1">
                <a:latin typeface="Abadi Extra Light" panose="020B0604020104020204" pitchFamily="34" charset="0"/>
              </a:rPr>
              <a:t>sobre</a:t>
            </a:r>
            <a:r>
              <a:rPr lang="en-CA" sz="1500" dirty="0">
                <a:latin typeface="Abadi Extra Light" panose="020B0604020104020204" pitchFamily="34" charset="0"/>
              </a:rPr>
              <a:t> </a:t>
            </a:r>
            <a:r>
              <a:rPr lang="en-CA" sz="1500" dirty="0" err="1">
                <a:latin typeface="Abadi Extra Light" panose="020B0604020104020204" pitchFamily="34" charset="0"/>
              </a:rPr>
              <a:t>os</a:t>
            </a:r>
            <a:r>
              <a:rPr lang="en-CA" sz="1500" dirty="0">
                <a:latin typeface="Abadi Extra Light" panose="020B0604020104020204" pitchFamily="34" charset="0"/>
              </a:rPr>
              <a:t>  </a:t>
            </a:r>
            <a:r>
              <a:rPr lang="en-CA" sz="1500" dirty="0" err="1">
                <a:latin typeface="Abadi Extra Light" panose="020B0604020104020204" pitchFamily="34" charset="0"/>
              </a:rPr>
              <a:t>temas</a:t>
            </a:r>
            <a:r>
              <a:rPr lang="en-CA" sz="1500" dirty="0">
                <a:latin typeface="Abadi Extra Light" panose="020B0604020104020204" pitchFamily="34" charset="0"/>
              </a:rPr>
              <a:t> LGBTQIA+ e </a:t>
            </a:r>
            <a:r>
              <a:rPr lang="en-CA" sz="1500" dirty="0" err="1">
                <a:latin typeface="Abadi Extra Light" panose="020B0604020104020204" pitchFamily="34" charset="0"/>
              </a:rPr>
              <a:t>interseccionalidade</a:t>
            </a:r>
            <a:r>
              <a:rPr lang="en-CA" sz="1500" dirty="0">
                <a:latin typeface="Abadi Extra Light" panose="020B0604020104020204" pitchFamily="34" charset="0"/>
              </a:rPr>
              <a:t> e </a:t>
            </a:r>
            <a:r>
              <a:rPr lang="en-CA" sz="1500" dirty="0" err="1">
                <a:latin typeface="Abadi Extra Light" panose="020B0604020104020204" pitchFamily="34" charset="0"/>
              </a:rPr>
              <a:t>discussão</a:t>
            </a:r>
            <a:r>
              <a:rPr lang="en-CA" sz="1500" dirty="0">
                <a:latin typeface="Abadi Extra Light" panose="020B0604020104020204" pitchFamily="34" charset="0"/>
              </a:rPr>
              <a:t> de </a:t>
            </a:r>
            <a:r>
              <a:rPr lang="en-CA" sz="1500" dirty="0" err="1">
                <a:latin typeface="Abadi Extra Light" panose="020B0604020104020204" pitchFamily="34" charset="0"/>
              </a:rPr>
              <a:t>demandas</a:t>
            </a:r>
            <a:r>
              <a:rPr lang="en-CA" sz="1500" dirty="0">
                <a:latin typeface="Abadi Extra Light" panose="020B0604020104020204" pitchFamily="34" charset="0"/>
              </a:rPr>
              <a:t> do </a:t>
            </a:r>
            <a:r>
              <a:rPr lang="en-CA" sz="1500" dirty="0" err="1">
                <a:latin typeface="Abadi Extra Light" panose="020B0604020104020204" pitchFamily="34" charset="0"/>
              </a:rPr>
              <a:t>projeto</a:t>
            </a:r>
            <a:r>
              <a:rPr lang="en-CA" sz="1500" dirty="0">
                <a:latin typeface="Abadi Extra Light" panose="020B0604020104020204" pitchFamily="34" charset="0"/>
              </a:rPr>
              <a:t>. </a:t>
            </a:r>
            <a:endParaRPr lang="pt-BR" sz="1500" dirty="0">
              <a:latin typeface="Abadi Extra Light" panose="020B0604020104020204" pitchFamily="34" charset="0"/>
            </a:endParaRPr>
          </a:p>
        </p:txBody>
      </p:sp>
      <p:pic>
        <p:nvPicPr>
          <p:cNvPr id="9" name="Picture 1" descr="page1image25449344">
            <a:extLst>
              <a:ext uri="{FF2B5EF4-FFF2-40B4-BE49-F238E27FC236}">
                <a16:creationId xmlns:a16="http://schemas.microsoft.com/office/drawing/2014/main" id="{A155B4B7-BF08-EC44-B619-7CDB473C9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582" y="203064"/>
            <a:ext cx="2083982" cy="47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0C6CE4F-1F9F-9245-9363-97D6039CEB80}"/>
              </a:ext>
            </a:extLst>
          </p:cNvPr>
          <p:cNvSpPr txBox="1"/>
          <p:nvPr/>
        </p:nvSpPr>
        <p:spPr>
          <a:xfrm>
            <a:off x="176436" y="4497169"/>
            <a:ext cx="768351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>
                <a:solidFill>
                  <a:srgbClr val="404040"/>
                </a:solidFill>
                <a:latin typeface="Abadi Extra Light" panose="020B0604020104020204" pitchFamily="34" charset="0"/>
              </a:rPr>
              <a:t>Nota: Em função da pandemia, as atividades estão acontecendo de forma online, por meio de plataformas como zoom e </a:t>
            </a:r>
            <a:r>
              <a:rPr lang="pt-BR" sz="1100" dirty="0" err="1">
                <a:solidFill>
                  <a:srgbClr val="404040"/>
                </a:solidFill>
                <a:latin typeface="Abadi Extra Light" panose="020B0604020104020204" pitchFamily="34" charset="0"/>
              </a:rPr>
              <a:t>google</a:t>
            </a:r>
            <a:r>
              <a:rPr lang="pt-BR" sz="1100" dirty="0">
                <a:solidFill>
                  <a:srgbClr val="404040"/>
                </a:solidFill>
                <a:latin typeface="Abadi Extra Light" panose="020B0604020104020204" pitchFamily="34" charset="0"/>
              </a:rPr>
              <a:t> </a:t>
            </a:r>
            <a:r>
              <a:rPr lang="pt-BR" sz="1100" dirty="0" err="1">
                <a:solidFill>
                  <a:srgbClr val="404040"/>
                </a:solidFill>
                <a:latin typeface="Abadi Extra Light" panose="020B0604020104020204" pitchFamily="34" charset="0"/>
              </a:rPr>
              <a:t>meets</a:t>
            </a:r>
            <a:r>
              <a:rPr lang="pt-BR" sz="1100" dirty="0">
                <a:solidFill>
                  <a:srgbClr val="404040"/>
                </a:solidFill>
                <a:latin typeface="Abadi Extra Light" panose="020B0604020104020204" pitchFamily="34" charset="0"/>
              </a:rPr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201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EAE">
            <a:alpha val="8456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176436" y="2069667"/>
            <a:ext cx="8846983" cy="971106"/>
          </a:xfrm>
          <a:prstGeom prst="rect">
            <a:avLst/>
          </a:prstGeom>
          <a:noFill/>
        </p:spPr>
        <p:txBody>
          <a:bodyPr wrap="square" lIns="32004" tIns="103327" rIns="0" bIns="0" rtlCol="0" anchor="ctr"/>
          <a:lstStyle/>
          <a:p>
            <a:pPr algn="ctr">
              <a:spcAft>
                <a:spcPts val="300"/>
              </a:spcAft>
            </a:pPr>
            <a:r>
              <a:rPr lang="en-US" sz="3000" dirty="0" err="1">
                <a:solidFill>
                  <a:srgbClr val="7030A0"/>
                </a:solidFill>
                <a:latin typeface="AvenirNext-Bold" pitchFamily="34" charset="0"/>
                <a:ea typeface="AvenirNext-Bold" pitchFamily="34" charset="-122"/>
                <a:cs typeface="AvenirNext-Bold" pitchFamily="34" charset="-120"/>
              </a:rPr>
              <a:t>Depoimento</a:t>
            </a:r>
            <a:r>
              <a:rPr lang="en-US" sz="3000" dirty="0">
                <a:solidFill>
                  <a:srgbClr val="7030A0"/>
                </a:solidFill>
                <a:latin typeface="AvenirNext-Bold" pitchFamily="34" charset="0"/>
                <a:ea typeface="AvenirNext-Bold" pitchFamily="34" charset="-122"/>
                <a:cs typeface="AvenirNext-Bold" pitchFamily="34" charset="-120"/>
              </a:rPr>
              <a:t> Lucca    </a:t>
            </a:r>
          </a:p>
        </p:txBody>
      </p:sp>
      <p:pic>
        <p:nvPicPr>
          <p:cNvPr id="4" name="Picture 1" descr="page1image25449344">
            <a:extLst>
              <a:ext uri="{FF2B5EF4-FFF2-40B4-BE49-F238E27FC236}">
                <a16:creationId xmlns:a16="http://schemas.microsoft.com/office/drawing/2014/main" id="{66F49EF6-77F5-9E40-B105-BD0422627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582" y="203064"/>
            <a:ext cx="2083982" cy="47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15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EAE">
            <a:alpha val="8517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176436" y="-13147"/>
            <a:ext cx="8846983" cy="971106"/>
          </a:xfrm>
          <a:prstGeom prst="rect">
            <a:avLst/>
          </a:prstGeom>
          <a:noFill/>
        </p:spPr>
        <p:txBody>
          <a:bodyPr wrap="square" lIns="32004" tIns="103327" rIns="0" bIns="0" rtlCol="0" anchor="ctr"/>
          <a:lstStyle/>
          <a:p>
            <a:pPr>
              <a:spcAft>
                <a:spcPts val="300"/>
              </a:spcAft>
            </a:pPr>
            <a:r>
              <a:rPr lang="en-US" sz="3600" b="1" dirty="0">
                <a:solidFill>
                  <a:srgbClr val="7030A0"/>
                </a:solidFill>
                <a:latin typeface="Abadi Extra Light" panose="020B0604020104020204" pitchFamily="34" charset="0"/>
                <a:ea typeface="AvenirNext-Bold" pitchFamily="34" charset="-122"/>
                <a:cs typeface="AvenirNext-Bold" pitchFamily="34" charset="-120"/>
              </a:rPr>
              <a:t>PROPOSTA </a:t>
            </a:r>
          </a:p>
          <a:p>
            <a:pPr>
              <a:spcAft>
                <a:spcPts val="300"/>
              </a:spcAft>
            </a:pPr>
            <a:r>
              <a:rPr lang="en-US" b="1" dirty="0" err="1">
                <a:latin typeface="Abadi Extra Light" panose="020B0604020104020204" pitchFamily="34" charset="0"/>
              </a:rPr>
              <a:t>captação</a:t>
            </a:r>
            <a:r>
              <a:rPr lang="en-US" b="1" dirty="0">
                <a:latin typeface="Abadi Extra Light" panose="020B0604020104020204" pitchFamily="34" charset="0"/>
              </a:rPr>
              <a:t> de </a:t>
            </a:r>
            <a:r>
              <a:rPr lang="en-US" b="1" dirty="0" err="1">
                <a:latin typeface="Abadi Extra Light" panose="020B0604020104020204" pitchFamily="34" charset="0"/>
              </a:rPr>
              <a:t>recurso</a:t>
            </a:r>
            <a:r>
              <a:rPr lang="en-US" b="1" dirty="0">
                <a:latin typeface="Abadi Extra Light" panose="020B0604020104020204" pitchFamily="34" charset="0"/>
              </a:rPr>
              <a:t> </a:t>
            </a:r>
            <a:r>
              <a:rPr lang="en-US" b="1" dirty="0" err="1">
                <a:latin typeface="Abadi Extra Light" panose="020B0604020104020204" pitchFamily="34" charset="0"/>
              </a:rPr>
              <a:t>financeiro</a:t>
            </a:r>
            <a:r>
              <a:rPr lang="en-US" b="1" dirty="0">
                <a:latin typeface="Abadi Extra Light" panose="020B0604020104020204" pitchFamily="34" charset="0"/>
              </a:rPr>
              <a:t> para </a:t>
            </a:r>
            <a:r>
              <a:rPr lang="en-US" b="1" dirty="0" err="1">
                <a:latin typeface="Abadi Extra Light" panose="020B0604020104020204" pitchFamily="34" charset="0"/>
              </a:rPr>
              <a:t>fortalecer</a:t>
            </a:r>
            <a:r>
              <a:rPr lang="en-US" b="1" dirty="0">
                <a:latin typeface="Abadi Extra Light" panose="020B0604020104020204" pitchFamily="34" charset="0"/>
              </a:rPr>
              <a:t> e </a:t>
            </a:r>
            <a:r>
              <a:rPr lang="en-US" b="1" dirty="0" err="1">
                <a:latin typeface="Abadi Extra Light" panose="020B0604020104020204" pitchFamily="34" charset="0"/>
              </a:rPr>
              <a:t>expandir</a:t>
            </a:r>
            <a:r>
              <a:rPr lang="en-US" b="1" dirty="0">
                <a:latin typeface="Abadi Extra Light" panose="020B0604020104020204" pitchFamily="34" charset="0"/>
              </a:rPr>
              <a:t> </a:t>
            </a:r>
            <a:r>
              <a:rPr lang="en-US" b="1" dirty="0" err="1">
                <a:latin typeface="Abadi Extra Light" panose="020B0604020104020204" pitchFamily="34" charset="0"/>
              </a:rPr>
              <a:t>nossas</a:t>
            </a:r>
            <a:r>
              <a:rPr lang="en-US" b="1" dirty="0">
                <a:latin typeface="Abadi Extra Light" panose="020B0604020104020204" pitchFamily="34" charset="0"/>
              </a:rPr>
              <a:t> </a:t>
            </a:r>
            <a:r>
              <a:rPr lang="en-US" b="1" dirty="0" err="1">
                <a:latin typeface="Abadi Extra Light" panose="020B0604020104020204" pitchFamily="34" charset="0"/>
              </a:rPr>
              <a:t>atividades</a:t>
            </a:r>
            <a:r>
              <a:rPr lang="en-US" b="1" dirty="0">
                <a:latin typeface="Abadi Extra Light" panose="020B0604020104020204" pitchFamily="34" charset="0"/>
              </a:rPr>
              <a:t>  </a:t>
            </a:r>
            <a:endParaRPr lang="en-US" sz="1700" b="1" dirty="0">
              <a:latin typeface="Abadi Extra Light" panose="020B0604020104020204" pitchFamily="34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18B6A09-7BCA-405A-84E8-C637ED5EABD1}"/>
              </a:ext>
            </a:extLst>
          </p:cNvPr>
          <p:cNvSpPr txBox="1"/>
          <p:nvPr/>
        </p:nvSpPr>
        <p:spPr>
          <a:xfrm>
            <a:off x="297016" y="139262"/>
            <a:ext cx="88469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  <a:latin typeface="AvenirNext-Regular" pitchFamily="34" charset="0"/>
            </a:endParaRPr>
          </a:p>
          <a:p>
            <a:endParaRPr lang="pt-BR" sz="1400" dirty="0">
              <a:latin typeface="Abadi Extra Light" panose="020B0604020104020204" pitchFamily="34" charset="0"/>
            </a:endParaRPr>
          </a:p>
          <a:p>
            <a:endParaRPr lang="pt-BR" sz="1400" dirty="0">
              <a:latin typeface="Abadi Extra Light" panose="020B0604020104020204" pitchFamily="34" charset="0"/>
            </a:endParaRPr>
          </a:p>
          <a:p>
            <a:endParaRPr lang="pt-BR" sz="1400" b="1" dirty="0">
              <a:solidFill>
                <a:srgbClr val="7030A0"/>
              </a:solidFill>
              <a:latin typeface="Abadi Extra Light" panose="020B0604020104020204" pitchFamily="34" charset="0"/>
            </a:endParaRPr>
          </a:p>
          <a:p>
            <a:r>
              <a:rPr lang="pt-BR" sz="1400" b="1" dirty="0">
                <a:solidFill>
                  <a:srgbClr val="7030A0"/>
                </a:solidFill>
                <a:latin typeface="Abadi Extra Light" panose="020B0604020104020204" pitchFamily="34" charset="0"/>
              </a:rPr>
              <a:t>O QUÊ?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Estruturar, fortalecer e ampliar o alcance das iniciativas do Projeto </a:t>
            </a:r>
            <a:r>
              <a:rPr lang="pt-BR" sz="1400" i="1" dirty="0" err="1">
                <a:latin typeface="Abadi Extra Light" panose="020B0604020104020204" pitchFamily="34" charset="0"/>
              </a:rPr>
              <a:t>Causdequê</a:t>
            </a:r>
            <a:r>
              <a:rPr lang="pt-BR" sz="1400" i="1" dirty="0">
                <a:latin typeface="Abadi Extra Light" panose="020B0604020104020204" pitchFamily="34" charset="0"/>
              </a:rPr>
              <a:t>?</a:t>
            </a:r>
          </a:p>
          <a:p>
            <a:endParaRPr lang="pt-BR" sz="1400" dirty="0">
              <a:latin typeface="Abadi Extra Light" panose="020B0604020104020204" pitchFamily="34" charset="0"/>
            </a:endParaRPr>
          </a:p>
          <a:p>
            <a:r>
              <a:rPr lang="pt-BR" sz="1400" b="1" dirty="0">
                <a:solidFill>
                  <a:srgbClr val="7030A0"/>
                </a:solidFill>
                <a:latin typeface="Abadi Extra Light" panose="020B0604020104020204" pitchFamily="34" charset="0"/>
              </a:rPr>
              <a:t>COMO?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Remunerar os atendimentos individuais e a supervisão clínica dos casos;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Remunerar a coordenação das rodas de conversa;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Remunerar reuniões de equipe;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Remunerar a equipe pela pesquisa teórica, produção e publicação de material científico;</a:t>
            </a:r>
          </a:p>
          <a:p>
            <a:endParaRPr lang="pt-BR" sz="1400" dirty="0">
              <a:latin typeface="Abadi Extra Light" panose="020B0604020104020204" pitchFamily="34" charset="0"/>
            </a:endParaRP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Abrir atendimento clínico grupal com profissionais da saúde e educação, pais e adolescentes;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Projetar o </a:t>
            </a:r>
            <a:r>
              <a:rPr lang="pt-BR" sz="1400" i="1" dirty="0" err="1">
                <a:latin typeface="Abadi Extra Light" panose="020B0604020104020204" pitchFamily="34" charset="0"/>
              </a:rPr>
              <a:t>Causdequê</a:t>
            </a:r>
            <a:r>
              <a:rPr lang="pt-BR" sz="1400" i="1" dirty="0">
                <a:latin typeface="Abadi Extra Light" panose="020B0604020104020204" pitchFamily="34" charset="0"/>
              </a:rPr>
              <a:t>?</a:t>
            </a:r>
            <a:r>
              <a:rPr lang="pt-BR" sz="1400" dirty="0">
                <a:latin typeface="Abadi Extra Light" panose="020B0604020104020204" pitchFamily="34" charset="0"/>
              </a:rPr>
              <a:t> e suas  inciativas em plataformas digitais (conteúdo, </a:t>
            </a:r>
            <a:r>
              <a:rPr lang="pt-BR" sz="1400" dirty="0" err="1">
                <a:latin typeface="Abadi Extra Light" panose="020B0604020104020204" pitchFamily="34" charset="0"/>
              </a:rPr>
              <a:t>lives</a:t>
            </a:r>
            <a:r>
              <a:rPr lang="pt-BR" sz="1400" dirty="0">
                <a:latin typeface="Abadi Extra Light" panose="020B0604020104020204" pitchFamily="34" charset="0"/>
              </a:rPr>
              <a:t> e </a:t>
            </a:r>
            <a:r>
              <a:rPr lang="pt-BR" sz="1400" dirty="0" err="1">
                <a:latin typeface="Abadi Extra Light" panose="020B0604020104020204" pitchFamily="34" charset="0"/>
              </a:rPr>
              <a:t>etc</a:t>
            </a:r>
            <a:r>
              <a:rPr lang="pt-BR" sz="1400" dirty="0">
                <a:latin typeface="Abadi Extra Light" panose="020B0604020104020204" pitchFamily="34" charset="0"/>
              </a:rPr>
              <a:t>);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Realizar eventos (colóquios e  jornadas) sobre o tema LGBTQIA+ e temas da </a:t>
            </a:r>
            <a:r>
              <a:rPr lang="pt-BR" sz="1400" dirty="0" err="1">
                <a:latin typeface="Abadi Extra Light" panose="020B0604020104020204" pitchFamily="34" charset="0"/>
              </a:rPr>
              <a:t>interseccionalidade</a:t>
            </a:r>
            <a:r>
              <a:rPr lang="pt-BR" sz="1400" dirty="0">
                <a:latin typeface="Abadi Extra Light" panose="020B0604020104020204" pitchFamily="34" charset="0"/>
              </a:rPr>
              <a:t>;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>
                <a:latin typeface="Abadi Extra Light" panose="020B0604020104020204" pitchFamily="34" charset="0"/>
              </a:rPr>
              <a:t>Realizar cursos de formação teórico-prático que suportem os profissionais de saúde no combate à violência e ao preconceito voltados aos adolescentes LGBTQIA+.</a:t>
            </a:r>
          </a:p>
          <a:p>
            <a:endParaRPr lang="pt-BR" sz="1400" b="1" dirty="0">
              <a:solidFill>
                <a:srgbClr val="7030A0"/>
              </a:solidFill>
              <a:latin typeface="Abadi Extra Light" panose="020B0604020104020204" pitchFamily="34" charset="0"/>
            </a:endParaRPr>
          </a:p>
          <a:p>
            <a:r>
              <a:rPr lang="pt-BR" sz="1400" b="1" dirty="0">
                <a:solidFill>
                  <a:srgbClr val="7030A0"/>
                </a:solidFill>
                <a:latin typeface="Abadi Extra Light" panose="020B0604020104020204" pitchFamily="34" charset="0"/>
              </a:rPr>
              <a:t>QUANTO?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pt-BR" sz="1400" dirty="0" err="1">
                <a:latin typeface="Abadi Extra Light" panose="020B0604020104020204" pitchFamily="34" charset="0"/>
              </a:rPr>
              <a:t>R</a:t>
            </a:r>
            <a:r>
              <a:rPr lang="pt-BR" sz="1400" dirty="0">
                <a:latin typeface="Abadi Extra Light" panose="020B0604020104020204" pitchFamily="34" charset="0"/>
              </a:rPr>
              <a:t>$ 16.000/mês ou </a:t>
            </a:r>
            <a:r>
              <a:rPr lang="pt-BR" sz="1400" dirty="0" err="1">
                <a:latin typeface="Abadi Extra Light" panose="020B0604020104020204" pitchFamily="34" charset="0"/>
              </a:rPr>
              <a:t>R</a:t>
            </a:r>
            <a:r>
              <a:rPr lang="pt-BR" sz="1400" dirty="0">
                <a:latin typeface="Abadi Extra Light" panose="020B0604020104020204" pitchFamily="34" charset="0"/>
              </a:rPr>
              <a:t>$ 195.000/anuais  </a:t>
            </a:r>
          </a:p>
          <a:p>
            <a:pPr marL="285750" indent="-285750">
              <a:buFont typeface="Wingdings" pitchFamily="2" charset="2"/>
              <a:buChar char="Ø"/>
            </a:pPr>
            <a:endParaRPr lang="pt-BR" sz="1400" dirty="0">
              <a:latin typeface="Abadi Extra Light" panose="020B0604020104020204" pitchFamily="34" charset="0"/>
            </a:endParaRPr>
          </a:p>
          <a:p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AvenirNext-Regular" pitchFamily="34" charset="0"/>
            </a:endParaRPr>
          </a:p>
          <a:p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  <a:latin typeface="Abadi Extra Light" panose="020B0604020104020204" pitchFamily="34" charset="0"/>
            </a:endParaRPr>
          </a:p>
        </p:txBody>
      </p:sp>
      <p:pic>
        <p:nvPicPr>
          <p:cNvPr id="22" name="Picture 1" descr="page1image25449344">
            <a:extLst>
              <a:ext uri="{FF2B5EF4-FFF2-40B4-BE49-F238E27FC236}">
                <a16:creationId xmlns:a16="http://schemas.microsoft.com/office/drawing/2014/main" id="{AC5FE386-560C-AA4A-A0FB-ECDCF570E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197" y="139262"/>
            <a:ext cx="2083982" cy="47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18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AEAE">
            <a:alpha val="8528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ge1image25449344">
            <a:extLst>
              <a:ext uri="{FF2B5EF4-FFF2-40B4-BE49-F238E27FC236}">
                <a16:creationId xmlns:a16="http://schemas.microsoft.com/office/drawing/2014/main" id="{0C979289-F705-0648-9C18-D63D92612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00" y="2031750"/>
            <a:ext cx="450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53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melho Violeta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529</Words>
  <Application>Microsoft Macintosh PowerPoint</Application>
  <PresentationFormat>Apresentação na tela (16:9)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Abadi Extra Light</vt:lpstr>
      <vt:lpstr>AvenirNext-Regular</vt:lpstr>
      <vt:lpstr>AvenirNext-Bold</vt:lpstr>
      <vt:lpstr>Arial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Alessandra Affortunati Martins</cp:lastModifiedBy>
  <cp:revision>109</cp:revision>
  <dcterms:created xsi:type="dcterms:W3CDTF">2021-03-07T16:02:10Z</dcterms:created>
  <dcterms:modified xsi:type="dcterms:W3CDTF">2021-04-16T02:19:53Z</dcterms:modified>
</cp:coreProperties>
</file>